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5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  <a:srgbClr val="0000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9" autoAdjust="0"/>
    <p:restoredTop sz="90988" autoAdjust="0"/>
  </p:normalViewPr>
  <p:slideViewPr>
    <p:cSldViewPr>
      <p:cViewPr>
        <p:scale>
          <a:sx n="66" d="100"/>
          <a:sy n="66" d="100"/>
        </p:scale>
        <p:origin x="-52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205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CAA704D5-437E-4BFE-8ED1-6B3B9F9BAB76}" type="datetimeFigureOut">
              <a:rPr lang="en-US"/>
              <a:pPr>
                <a:defRPr/>
              </a:pPr>
              <a:t>2/21/2013</a:t>
            </a:fld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165314A2-9414-4FB4-9FAB-675F82B043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44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B806EE79-8400-4613-B30D-18926B290D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02463" y="64627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C5EB92D3-8CE2-4BC8-9B8D-97D8AC719D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8338" y="64627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BC8460F2-ECDF-4222-A867-F42DEF61B7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9AB6760E-494C-457B-8AE2-2292E99A91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2938B423-112E-4268-97C3-A258B23013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2A475CCE-A20A-4CD3-8A4F-2AC81D4ED3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17221C75-41C2-4607-A87E-D83ADCD73E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1493AF8E-2C97-4D99-89B6-1770A6110A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32625" y="6462713"/>
            <a:ext cx="2133600" cy="47625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dirty="0"/>
              <a:t>Slide 4-</a:t>
            </a:r>
            <a:fld id="{CFCE70C4-CE20-4845-AC44-0AA5D33C1CB5}" type="slidenum">
              <a:rPr lang="en-US"/>
              <a:pPr>
                <a:defRPr/>
              </a:pPr>
              <a:t>‹#›</a:t>
            </a:fld>
            <a:r>
              <a:rPr lang="en-US" dirty="0"/>
              <a:t> 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61200" y="643413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0CC01ED2-42C3-4259-86E3-57898B01EB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88175" y="64912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4-</a:t>
            </a:r>
            <a:fld id="{25D8D3B1-A0C0-4315-93C2-905EDCA5AE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4-</a:t>
            </a:r>
            <a:fld id="{2FAE4AF9-0496-4C95-B8F5-5710B4226A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9438" indent="-122238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3C2ACA26-E093-4FB7-A8B9-509CB4437E6C}" type="slidenum">
              <a:rPr lang="en-US"/>
              <a:pPr>
                <a:defRPr/>
              </a:pPr>
              <a:t>65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1828800"/>
            <a:ext cx="8153400" cy="25908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RESIDENTIAL TYPE V </a:t>
            </a:r>
            <a:br>
              <a:rPr lang="en-US" sz="4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WOOD-FRAME EXERCISE #1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097909E0-7D85-46C6-8B75-1B20667A23CE}" type="slidenum">
              <a:rPr lang="en-US"/>
              <a:pPr>
                <a:defRPr/>
              </a:pPr>
              <a:t>74</a:t>
            </a:fld>
            <a:endParaRPr lang="en-US" dirty="0"/>
          </a:p>
        </p:txBody>
      </p:sp>
      <p:pic>
        <p:nvPicPr>
          <p:cNvPr id="16387" name="Picture 2" descr="image of front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5181600" y="4648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295400" y="4191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6390" name="Line 5" descr="arrow"/>
          <p:cNvSpPr>
            <a:spLocks noChangeShapeType="1"/>
          </p:cNvSpPr>
          <p:nvPr/>
        </p:nvSpPr>
        <p:spPr bwMode="auto">
          <a:xfrm flipV="1">
            <a:off x="1905000" y="3124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6391" name="Line 6" descr="arrow"/>
          <p:cNvSpPr>
            <a:spLocks noChangeShapeType="1"/>
          </p:cNvSpPr>
          <p:nvPr/>
        </p:nvSpPr>
        <p:spPr bwMode="auto">
          <a:xfrm flipH="1" flipV="1">
            <a:off x="5562600" y="35814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CFB23BF2-FC66-4692-80DE-C17EF016346B}" type="slidenum">
              <a:rPr lang="en-US"/>
              <a:pPr>
                <a:defRPr/>
              </a:pPr>
              <a:t>75</a:t>
            </a:fld>
            <a:endParaRPr lang="en-US" dirty="0"/>
          </a:p>
        </p:txBody>
      </p:sp>
      <p:pic>
        <p:nvPicPr>
          <p:cNvPr id="17411" name="Picture 2" descr="image from side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7239000" y="4648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352800" y="41910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7414" name="Line 5" descr="arrow"/>
          <p:cNvSpPr>
            <a:spLocks noChangeShapeType="1"/>
          </p:cNvSpPr>
          <p:nvPr/>
        </p:nvSpPr>
        <p:spPr bwMode="auto">
          <a:xfrm flipV="1">
            <a:off x="3886200" y="3124200"/>
            <a:ext cx="22860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415" name="Line 6" descr="arrow"/>
          <p:cNvSpPr>
            <a:spLocks noChangeShapeType="1"/>
          </p:cNvSpPr>
          <p:nvPr/>
        </p:nvSpPr>
        <p:spPr bwMode="auto">
          <a:xfrm flipH="1" flipV="1">
            <a:off x="7620000" y="35814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7985E60D-F9DA-442F-AE88-6FC2ED62FC73}" type="slidenum">
              <a:rPr lang="en-US"/>
              <a:pPr>
                <a:defRPr/>
              </a:pPr>
              <a:t>76</a:t>
            </a:fld>
            <a:endParaRPr lang="en-US" dirty="0"/>
          </a:p>
        </p:txBody>
      </p:sp>
      <p:pic>
        <p:nvPicPr>
          <p:cNvPr id="18435" name="Picture 2" descr="image of house on fire from 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3429000" y="38862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6553200" y="48466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8438" name="Line 5" descr="arrow"/>
          <p:cNvSpPr>
            <a:spLocks noChangeShapeType="1"/>
          </p:cNvSpPr>
          <p:nvPr/>
        </p:nvSpPr>
        <p:spPr bwMode="auto">
          <a:xfrm flipH="1" flipV="1">
            <a:off x="3657600" y="2819400"/>
            <a:ext cx="0" cy="1066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439" name="Line 6" descr="arrow"/>
          <p:cNvSpPr>
            <a:spLocks noChangeShapeType="1"/>
          </p:cNvSpPr>
          <p:nvPr/>
        </p:nvSpPr>
        <p:spPr bwMode="auto">
          <a:xfrm flipH="1" flipV="1">
            <a:off x="6781800" y="3657600"/>
            <a:ext cx="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F9A64B19-6AA1-496A-B049-A54693EB9A50}" type="slidenum">
              <a:rPr lang="en-US"/>
              <a:pPr>
                <a:defRPr/>
              </a:pPr>
              <a:t>77</a:t>
            </a:fld>
            <a:endParaRPr lang="en-US" dirty="0"/>
          </a:p>
        </p:txBody>
      </p:sp>
      <p:pic>
        <p:nvPicPr>
          <p:cNvPr id="19459" name="Picture 2" descr="image of side of house on fi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Line 3" descr="arrow"/>
          <p:cNvSpPr>
            <a:spLocks noChangeShapeType="1"/>
          </p:cNvSpPr>
          <p:nvPr/>
        </p:nvSpPr>
        <p:spPr bwMode="auto">
          <a:xfrm flipH="1" flipV="1">
            <a:off x="1371600" y="3429000"/>
            <a:ext cx="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461" name="Line 4" descr="arrow"/>
          <p:cNvSpPr>
            <a:spLocks noChangeShapeType="1"/>
          </p:cNvSpPr>
          <p:nvPr/>
        </p:nvSpPr>
        <p:spPr bwMode="auto">
          <a:xfrm flipH="1" flipV="1">
            <a:off x="5486400" y="2743200"/>
            <a:ext cx="0" cy="1143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066800" y="4572000"/>
            <a:ext cx="762000" cy="3048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400" b="1" dirty="0"/>
              <a:t>Side A</a:t>
            </a: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5029200" y="3886200"/>
            <a:ext cx="762000" cy="3048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400" b="1" dirty="0"/>
              <a:t>Side 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0707911-887D-4352-B6AA-95EED202604F}" type="slidenum">
              <a:rPr lang="en-US"/>
              <a:pPr>
                <a:defRPr/>
              </a:pPr>
              <a:t>66</a:t>
            </a:fld>
            <a:endParaRPr lang="en-US" dirty="0"/>
          </a:p>
        </p:txBody>
      </p:sp>
      <p:pic>
        <p:nvPicPr>
          <p:cNvPr id="8195" name="Picture 3" descr="image of front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Side A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5715000" y="54562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1295400" y="47244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8199" name="Line 6" descr="arrow"/>
          <p:cNvSpPr>
            <a:spLocks noChangeShapeType="1"/>
          </p:cNvSpPr>
          <p:nvPr/>
        </p:nvSpPr>
        <p:spPr bwMode="auto">
          <a:xfrm flipH="1" flipV="1">
            <a:off x="1828800" y="3657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00" name="Line 7" descr="arrow"/>
          <p:cNvSpPr>
            <a:spLocks noChangeShapeType="1"/>
          </p:cNvSpPr>
          <p:nvPr/>
        </p:nvSpPr>
        <p:spPr bwMode="auto">
          <a:xfrm flipH="1" flipV="1">
            <a:off x="6019800" y="4419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F87BF9E2-6BC7-49E4-8D5D-D61BE630ADA4}" type="slidenum">
              <a:rPr lang="en-US"/>
              <a:pPr>
                <a:defRPr/>
              </a:pPr>
              <a:t>67</a:t>
            </a:fld>
            <a:endParaRPr lang="en-US" dirty="0"/>
          </a:p>
        </p:txBody>
      </p:sp>
      <p:pic>
        <p:nvPicPr>
          <p:cNvPr id="9219" name="Picture 3" descr="image of side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Side B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962400" y="5380038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9222" name="Line 5" descr="arrow"/>
          <p:cNvSpPr>
            <a:spLocks noChangeShapeType="1"/>
          </p:cNvSpPr>
          <p:nvPr/>
        </p:nvSpPr>
        <p:spPr bwMode="auto">
          <a:xfrm flipH="1" flipV="1">
            <a:off x="4343400" y="43434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7086600" y="52578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  <p:sp>
        <p:nvSpPr>
          <p:cNvPr id="9224" name="Line 7" descr="arrow"/>
          <p:cNvSpPr>
            <a:spLocks noChangeShapeType="1"/>
          </p:cNvSpPr>
          <p:nvPr/>
        </p:nvSpPr>
        <p:spPr bwMode="auto">
          <a:xfrm flipH="1" flipV="1">
            <a:off x="7467600" y="4267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56AE3A4C-A504-451B-BD77-015CD603DA58}" type="slidenum">
              <a:rPr lang="en-US"/>
              <a:pPr>
                <a:defRPr/>
              </a:pPr>
              <a:t>68</a:t>
            </a:fld>
            <a:endParaRPr lang="en-US" dirty="0"/>
          </a:p>
        </p:txBody>
      </p:sp>
      <p:pic>
        <p:nvPicPr>
          <p:cNvPr id="10243" name="Picture 3" descr="image of back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Side C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46525" y="5345113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C</a:t>
            </a:r>
          </a:p>
        </p:txBody>
      </p:sp>
      <p:sp>
        <p:nvSpPr>
          <p:cNvPr id="10246" name="Line 5" descr="arrow"/>
          <p:cNvSpPr>
            <a:spLocks noChangeShapeType="1"/>
          </p:cNvSpPr>
          <p:nvPr/>
        </p:nvSpPr>
        <p:spPr bwMode="auto">
          <a:xfrm flipH="1" flipV="1">
            <a:off x="6705600" y="42672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6400800" y="5257800"/>
            <a:ext cx="711200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B</a:t>
            </a:r>
          </a:p>
        </p:txBody>
      </p:sp>
      <p:sp>
        <p:nvSpPr>
          <p:cNvPr id="10248" name="Line 7" descr="arrow"/>
          <p:cNvSpPr>
            <a:spLocks noChangeShapeType="1"/>
          </p:cNvSpPr>
          <p:nvPr/>
        </p:nvSpPr>
        <p:spPr bwMode="auto">
          <a:xfrm flipH="1" flipV="1">
            <a:off x="4495800" y="44196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21897C0B-252A-479F-B0F0-DBBED85EA9DE}" type="slidenum">
              <a:rPr lang="en-US"/>
              <a:pPr>
                <a:defRPr/>
              </a:pPr>
              <a:t>69</a:t>
            </a:fld>
            <a:endParaRPr lang="en-US" dirty="0"/>
          </a:p>
        </p:txBody>
      </p:sp>
      <p:pic>
        <p:nvPicPr>
          <p:cNvPr id="11267" name="Picture 3" descr="image of side of h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Side D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4648200" y="5227638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D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4632325" y="3927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1271" name="Line 6" descr="arrow"/>
          <p:cNvSpPr>
            <a:spLocks noChangeShapeType="1"/>
          </p:cNvSpPr>
          <p:nvPr/>
        </p:nvSpPr>
        <p:spPr bwMode="auto">
          <a:xfrm flipH="1" flipV="1">
            <a:off x="4953000" y="41148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272" name="Line 7" descr="arrow"/>
          <p:cNvSpPr>
            <a:spLocks noChangeShapeType="1"/>
          </p:cNvSpPr>
          <p:nvPr/>
        </p:nvSpPr>
        <p:spPr bwMode="auto">
          <a:xfrm flipH="1" flipV="1">
            <a:off x="1600200" y="3962400"/>
            <a:ext cx="0" cy="990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1219200" y="5105400"/>
            <a:ext cx="720725" cy="3429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Side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A9F0C3AB-E5F0-48BB-8BA3-E1598AA40A4B}" type="slidenum">
              <a:rPr lang="en-US"/>
              <a:pPr>
                <a:defRPr/>
              </a:pPr>
              <a:t>70</a:t>
            </a:fld>
            <a:endParaRPr lang="en-US" dirty="0"/>
          </a:p>
        </p:txBody>
      </p:sp>
      <p:sp>
        <p:nvSpPr>
          <p:cNvPr id="12291" name="Rectangle 56"/>
          <p:cNvSpPr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2292" name="Group 58"/>
          <p:cNvGrpSpPr>
            <a:grpSpLocks/>
          </p:cNvGrpSpPr>
          <p:nvPr/>
        </p:nvGrpSpPr>
        <p:grpSpPr bwMode="auto">
          <a:xfrm>
            <a:off x="41275" y="342900"/>
            <a:ext cx="8950325" cy="5676900"/>
            <a:chOff x="26" y="216"/>
            <a:chExt cx="5638" cy="3576"/>
          </a:xfrm>
        </p:grpSpPr>
        <p:sp>
          <p:nvSpPr>
            <p:cNvPr id="12293" name="Line 2"/>
            <p:cNvSpPr>
              <a:spLocks noChangeShapeType="1"/>
            </p:cNvSpPr>
            <p:nvPr/>
          </p:nvSpPr>
          <p:spPr bwMode="auto">
            <a:xfrm flipV="1">
              <a:off x="2930" y="600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4" name="Line 3"/>
            <p:cNvSpPr>
              <a:spLocks noChangeShapeType="1"/>
            </p:cNvSpPr>
            <p:nvPr/>
          </p:nvSpPr>
          <p:spPr bwMode="auto">
            <a:xfrm>
              <a:off x="2930" y="60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5" name="Line 4"/>
            <p:cNvSpPr>
              <a:spLocks noChangeShapeType="1"/>
            </p:cNvSpPr>
            <p:nvPr/>
          </p:nvSpPr>
          <p:spPr bwMode="auto">
            <a:xfrm flipV="1">
              <a:off x="5066" y="146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6" name="Line 5"/>
            <p:cNvSpPr>
              <a:spLocks noChangeShapeType="1"/>
            </p:cNvSpPr>
            <p:nvPr/>
          </p:nvSpPr>
          <p:spPr bwMode="auto">
            <a:xfrm>
              <a:off x="2930" y="343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7" name="Line 6"/>
            <p:cNvSpPr>
              <a:spLocks noChangeShapeType="1"/>
            </p:cNvSpPr>
            <p:nvPr/>
          </p:nvSpPr>
          <p:spPr bwMode="auto">
            <a:xfrm>
              <a:off x="2906" y="1464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8" name="Line 7"/>
            <p:cNvSpPr>
              <a:spLocks noChangeShapeType="1"/>
            </p:cNvSpPr>
            <p:nvPr/>
          </p:nvSpPr>
          <p:spPr bwMode="auto">
            <a:xfrm flipH="1">
              <a:off x="1058" y="60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9" name="Line 8"/>
            <p:cNvSpPr>
              <a:spLocks noChangeShapeType="1"/>
            </p:cNvSpPr>
            <p:nvPr/>
          </p:nvSpPr>
          <p:spPr bwMode="auto">
            <a:xfrm flipH="1" flipV="1">
              <a:off x="794" y="146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0" name="Line 9"/>
            <p:cNvSpPr>
              <a:spLocks noChangeShapeType="1"/>
            </p:cNvSpPr>
            <p:nvPr/>
          </p:nvSpPr>
          <p:spPr bwMode="auto">
            <a:xfrm flipH="1">
              <a:off x="794" y="343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01" name="Group 10"/>
            <p:cNvGrpSpPr>
              <a:grpSpLocks/>
            </p:cNvGrpSpPr>
            <p:nvPr/>
          </p:nvGrpSpPr>
          <p:grpSpPr bwMode="auto">
            <a:xfrm flipH="1">
              <a:off x="2426" y="2232"/>
              <a:ext cx="120" cy="528"/>
              <a:chOff x="4560" y="3312"/>
              <a:chExt cx="144" cy="336"/>
            </a:xfrm>
          </p:grpSpPr>
          <p:sp>
            <p:nvSpPr>
              <p:cNvPr id="12339" name="Rectangle 11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2340" name="Line 12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41" name="Line 13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42" name="Line 14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43" name="Line 15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44" name="Line 16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45" name="Line 17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02" name="Text Box 18"/>
            <p:cNvSpPr txBox="1">
              <a:spLocks noChangeArrowheads="1"/>
            </p:cNvSpPr>
            <p:nvPr/>
          </p:nvSpPr>
          <p:spPr bwMode="auto">
            <a:xfrm flipH="1">
              <a:off x="1322" y="2232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Basement</a:t>
              </a:r>
            </a:p>
          </p:txBody>
        </p:sp>
        <p:grpSp>
          <p:nvGrpSpPr>
            <p:cNvPr id="12303" name="Group 19"/>
            <p:cNvGrpSpPr>
              <a:grpSpLocks/>
            </p:cNvGrpSpPr>
            <p:nvPr/>
          </p:nvGrpSpPr>
          <p:grpSpPr bwMode="auto">
            <a:xfrm flipH="1">
              <a:off x="3314" y="2232"/>
              <a:ext cx="120" cy="528"/>
              <a:chOff x="4560" y="3312"/>
              <a:chExt cx="144" cy="336"/>
            </a:xfrm>
          </p:grpSpPr>
          <p:sp>
            <p:nvSpPr>
              <p:cNvPr id="12332" name="Rectangle 20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2333" name="Line 21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34" name="Line 22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35" name="Line 23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36" name="Line 24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37" name="Line 25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38" name="Line 26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04" name="Line 27"/>
            <p:cNvSpPr>
              <a:spLocks noChangeShapeType="1"/>
            </p:cNvSpPr>
            <p:nvPr/>
          </p:nvSpPr>
          <p:spPr bwMode="auto">
            <a:xfrm flipV="1">
              <a:off x="1034" y="60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5" name="Line 28"/>
            <p:cNvSpPr>
              <a:spLocks noChangeShapeType="1"/>
            </p:cNvSpPr>
            <p:nvPr/>
          </p:nvSpPr>
          <p:spPr bwMode="auto">
            <a:xfrm flipV="1">
              <a:off x="4826" y="60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6" name="Line 29"/>
            <p:cNvSpPr>
              <a:spLocks noChangeShapeType="1"/>
            </p:cNvSpPr>
            <p:nvPr/>
          </p:nvSpPr>
          <p:spPr bwMode="auto">
            <a:xfrm flipH="1">
              <a:off x="794" y="146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2307" name="Group 30"/>
            <p:cNvGrpSpPr>
              <a:grpSpLocks/>
            </p:cNvGrpSpPr>
            <p:nvPr/>
          </p:nvGrpSpPr>
          <p:grpSpPr bwMode="auto">
            <a:xfrm rot="5400000" flipV="1">
              <a:off x="2426" y="1272"/>
              <a:ext cx="192" cy="192"/>
              <a:chOff x="1827" y="2496"/>
              <a:chExt cx="93" cy="96"/>
            </a:xfrm>
          </p:grpSpPr>
          <p:sp>
            <p:nvSpPr>
              <p:cNvPr id="1233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31" name="Line 3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2308" name="Group 33"/>
            <p:cNvGrpSpPr>
              <a:grpSpLocks/>
            </p:cNvGrpSpPr>
            <p:nvPr/>
          </p:nvGrpSpPr>
          <p:grpSpPr bwMode="auto">
            <a:xfrm rot="-5400000" flipH="1" flipV="1">
              <a:off x="3194" y="1272"/>
              <a:ext cx="192" cy="192"/>
              <a:chOff x="1827" y="2496"/>
              <a:chExt cx="93" cy="96"/>
            </a:xfrm>
          </p:grpSpPr>
          <p:sp>
            <p:nvSpPr>
              <p:cNvPr id="1232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329" name="Line 3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309" name="Text Box 36"/>
            <p:cNvSpPr txBox="1">
              <a:spLocks noChangeArrowheads="1"/>
            </p:cNvSpPr>
            <p:nvPr/>
          </p:nvSpPr>
          <p:spPr bwMode="auto">
            <a:xfrm>
              <a:off x="2906" y="2808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Arial" charset="0"/>
                </a:rPr>
                <a:t>Stairs to 1st Floor</a:t>
              </a:r>
            </a:p>
          </p:txBody>
        </p:sp>
        <p:sp>
          <p:nvSpPr>
            <p:cNvPr id="12310" name="Text Box 37"/>
            <p:cNvSpPr txBox="1">
              <a:spLocks noChangeArrowheads="1"/>
            </p:cNvSpPr>
            <p:nvPr/>
          </p:nvSpPr>
          <p:spPr bwMode="auto">
            <a:xfrm flipH="1">
              <a:off x="2330" y="2808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dirty="0">
                  <a:latin typeface="Arial" charset="0"/>
                </a:rPr>
                <a:t>Stairs to 1st Floor</a:t>
              </a:r>
            </a:p>
          </p:txBody>
        </p:sp>
        <p:sp>
          <p:nvSpPr>
            <p:cNvPr id="12311" name="Text Box 38"/>
            <p:cNvSpPr txBox="1">
              <a:spLocks noChangeArrowheads="1"/>
            </p:cNvSpPr>
            <p:nvPr/>
          </p:nvSpPr>
          <p:spPr bwMode="auto">
            <a:xfrm flipH="1">
              <a:off x="3674" y="888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Storage</a:t>
              </a:r>
            </a:p>
          </p:txBody>
        </p:sp>
        <p:sp>
          <p:nvSpPr>
            <p:cNvPr id="12312" name="Text Box 39"/>
            <p:cNvSpPr txBox="1">
              <a:spLocks noChangeArrowheads="1"/>
            </p:cNvSpPr>
            <p:nvPr/>
          </p:nvSpPr>
          <p:spPr bwMode="auto">
            <a:xfrm flipH="1">
              <a:off x="1610" y="888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Storage</a:t>
              </a:r>
            </a:p>
          </p:txBody>
        </p:sp>
        <p:sp>
          <p:nvSpPr>
            <p:cNvPr id="12313" name="Text Box 40"/>
            <p:cNvSpPr txBox="1">
              <a:spLocks noChangeArrowheads="1"/>
            </p:cNvSpPr>
            <p:nvPr/>
          </p:nvSpPr>
          <p:spPr bwMode="auto">
            <a:xfrm flipH="1">
              <a:off x="3866" y="2232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Basement</a:t>
              </a:r>
            </a:p>
          </p:txBody>
        </p:sp>
        <p:sp>
          <p:nvSpPr>
            <p:cNvPr id="12314" name="Text Box 41"/>
            <p:cNvSpPr txBox="1">
              <a:spLocks noChangeArrowheads="1"/>
            </p:cNvSpPr>
            <p:nvPr/>
          </p:nvSpPr>
          <p:spPr bwMode="auto">
            <a:xfrm>
              <a:off x="4250" y="1560"/>
              <a:ext cx="48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Furnace</a:t>
              </a:r>
            </a:p>
          </p:txBody>
        </p:sp>
        <p:sp>
          <p:nvSpPr>
            <p:cNvPr id="12315" name="Line 42"/>
            <p:cNvSpPr>
              <a:spLocks noChangeShapeType="1"/>
            </p:cNvSpPr>
            <p:nvPr/>
          </p:nvSpPr>
          <p:spPr bwMode="auto">
            <a:xfrm flipH="1">
              <a:off x="4730" y="146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6" name="Line 43"/>
            <p:cNvSpPr>
              <a:spLocks noChangeShapeType="1"/>
            </p:cNvSpPr>
            <p:nvPr/>
          </p:nvSpPr>
          <p:spPr bwMode="auto">
            <a:xfrm>
              <a:off x="4730" y="14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7" name="Line 44"/>
            <p:cNvSpPr>
              <a:spLocks noChangeShapeType="1"/>
            </p:cNvSpPr>
            <p:nvPr/>
          </p:nvSpPr>
          <p:spPr bwMode="auto">
            <a:xfrm flipH="1">
              <a:off x="4730" y="175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8" name="Line 45"/>
            <p:cNvSpPr>
              <a:spLocks noChangeShapeType="1"/>
            </p:cNvSpPr>
            <p:nvPr/>
          </p:nvSpPr>
          <p:spPr bwMode="auto">
            <a:xfrm>
              <a:off x="5066" y="14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19" name="Text Box 46"/>
            <p:cNvSpPr txBox="1">
              <a:spLocks noChangeArrowheads="1"/>
            </p:cNvSpPr>
            <p:nvPr/>
          </p:nvSpPr>
          <p:spPr bwMode="auto">
            <a:xfrm>
              <a:off x="1178" y="1560"/>
              <a:ext cx="48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Furnace</a:t>
              </a:r>
            </a:p>
          </p:txBody>
        </p:sp>
        <p:sp>
          <p:nvSpPr>
            <p:cNvPr id="12320" name="Line 47"/>
            <p:cNvSpPr>
              <a:spLocks noChangeShapeType="1"/>
            </p:cNvSpPr>
            <p:nvPr/>
          </p:nvSpPr>
          <p:spPr bwMode="auto">
            <a:xfrm flipH="1">
              <a:off x="1322" y="146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1" name="Line 48"/>
            <p:cNvSpPr>
              <a:spLocks noChangeShapeType="1"/>
            </p:cNvSpPr>
            <p:nvPr/>
          </p:nvSpPr>
          <p:spPr bwMode="auto">
            <a:xfrm>
              <a:off x="1130" y="14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2" name="Line 49"/>
            <p:cNvSpPr>
              <a:spLocks noChangeShapeType="1"/>
            </p:cNvSpPr>
            <p:nvPr/>
          </p:nvSpPr>
          <p:spPr bwMode="auto">
            <a:xfrm flipH="1">
              <a:off x="794" y="175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23" name="Text Box 50"/>
            <p:cNvSpPr txBox="1">
              <a:spLocks noChangeArrowheads="1"/>
            </p:cNvSpPr>
            <p:nvPr/>
          </p:nvSpPr>
          <p:spPr bwMode="auto">
            <a:xfrm>
              <a:off x="26" y="3144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Basement</a:t>
              </a:r>
            </a:p>
          </p:txBody>
        </p:sp>
        <p:sp>
          <p:nvSpPr>
            <p:cNvPr id="12324" name="Text Box 51"/>
            <p:cNvSpPr txBox="1">
              <a:spLocks noChangeArrowheads="1"/>
            </p:cNvSpPr>
            <p:nvPr/>
          </p:nvSpPr>
          <p:spPr bwMode="auto">
            <a:xfrm>
              <a:off x="2714" y="357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2325" name="Text Box 52"/>
            <p:cNvSpPr txBox="1">
              <a:spLocks noChangeArrowheads="1"/>
            </p:cNvSpPr>
            <p:nvPr/>
          </p:nvSpPr>
          <p:spPr bwMode="auto">
            <a:xfrm>
              <a:off x="218" y="1752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2326" name="Text Box 53"/>
            <p:cNvSpPr txBox="1">
              <a:spLocks noChangeArrowheads="1"/>
            </p:cNvSpPr>
            <p:nvPr/>
          </p:nvSpPr>
          <p:spPr bwMode="auto">
            <a:xfrm>
              <a:off x="2714" y="21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2327" name="Text Box 54"/>
            <p:cNvSpPr txBox="1">
              <a:spLocks noChangeArrowheads="1"/>
            </p:cNvSpPr>
            <p:nvPr/>
          </p:nvSpPr>
          <p:spPr bwMode="auto">
            <a:xfrm>
              <a:off x="5210" y="1800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16119F42-A148-481E-886C-EF515347E6CF}" type="slidenum">
              <a:rPr lang="en-US"/>
              <a:pPr>
                <a:defRPr/>
              </a:pPr>
              <a:t>71</a:t>
            </a:fld>
            <a:endParaRPr lang="en-US" dirty="0"/>
          </a:p>
        </p:txBody>
      </p:sp>
      <p:sp>
        <p:nvSpPr>
          <p:cNvPr id="13315" name="Rectangle 210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3316" name="Group 212"/>
          <p:cNvGrpSpPr>
            <a:grpSpLocks/>
          </p:cNvGrpSpPr>
          <p:nvPr/>
        </p:nvGrpSpPr>
        <p:grpSpPr bwMode="auto">
          <a:xfrm>
            <a:off x="304800" y="328613"/>
            <a:ext cx="8358188" cy="5614987"/>
            <a:chOff x="0" y="144"/>
            <a:chExt cx="5674" cy="4080"/>
          </a:xfrm>
        </p:grpSpPr>
        <p:sp>
          <p:nvSpPr>
            <p:cNvPr id="13317" name="Line 2"/>
            <p:cNvSpPr>
              <a:spLocks noChangeShapeType="1"/>
            </p:cNvSpPr>
            <p:nvPr/>
          </p:nvSpPr>
          <p:spPr bwMode="auto">
            <a:xfrm flipH="1">
              <a:off x="768" y="182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18" name="Line 3"/>
            <p:cNvSpPr>
              <a:spLocks noChangeShapeType="1"/>
            </p:cNvSpPr>
            <p:nvPr/>
          </p:nvSpPr>
          <p:spPr bwMode="auto">
            <a:xfrm flipV="1">
              <a:off x="2904" y="960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19" name="Line 4"/>
            <p:cNvSpPr>
              <a:spLocks noChangeShapeType="1"/>
            </p:cNvSpPr>
            <p:nvPr/>
          </p:nvSpPr>
          <p:spPr bwMode="auto">
            <a:xfrm>
              <a:off x="2904" y="96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0" name="Line 5"/>
            <p:cNvSpPr>
              <a:spLocks noChangeShapeType="1"/>
            </p:cNvSpPr>
            <p:nvPr/>
          </p:nvSpPr>
          <p:spPr bwMode="auto">
            <a:xfrm flipV="1">
              <a:off x="5040" y="182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1" name="Line 6"/>
            <p:cNvSpPr>
              <a:spLocks noChangeShapeType="1"/>
            </p:cNvSpPr>
            <p:nvPr/>
          </p:nvSpPr>
          <p:spPr bwMode="auto">
            <a:xfrm>
              <a:off x="2904" y="379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22" name="Group 7"/>
            <p:cNvGrpSpPr>
              <a:grpSpLocks/>
            </p:cNvGrpSpPr>
            <p:nvPr/>
          </p:nvGrpSpPr>
          <p:grpSpPr bwMode="auto">
            <a:xfrm rot="-5400000" flipH="1" flipV="1">
              <a:off x="2976" y="3600"/>
              <a:ext cx="192" cy="192"/>
              <a:chOff x="1827" y="2496"/>
              <a:chExt cx="93" cy="96"/>
            </a:xfrm>
          </p:grpSpPr>
          <p:sp>
            <p:nvSpPr>
              <p:cNvPr id="1352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23" name="Line 9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23" name="Group 10"/>
            <p:cNvGrpSpPr>
              <a:grpSpLocks/>
            </p:cNvGrpSpPr>
            <p:nvPr/>
          </p:nvGrpSpPr>
          <p:grpSpPr bwMode="auto">
            <a:xfrm rot="5400000" flipH="1">
              <a:off x="3192" y="960"/>
              <a:ext cx="192" cy="192"/>
              <a:chOff x="1827" y="2496"/>
              <a:chExt cx="93" cy="96"/>
            </a:xfrm>
          </p:grpSpPr>
          <p:sp>
            <p:nvSpPr>
              <p:cNvPr id="1352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521" name="Line 1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24" name="Group 13"/>
            <p:cNvGrpSpPr>
              <a:grpSpLocks/>
            </p:cNvGrpSpPr>
            <p:nvPr/>
          </p:nvGrpSpPr>
          <p:grpSpPr bwMode="auto">
            <a:xfrm>
              <a:off x="3792" y="912"/>
              <a:ext cx="240" cy="96"/>
              <a:chOff x="2112" y="3600"/>
              <a:chExt cx="144" cy="96"/>
            </a:xfrm>
          </p:grpSpPr>
          <p:grpSp>
            <p:nvGrpSpPr>
              <p:cNvPr id="13516" name="Group 14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518" name="Line 1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519" name="Line 1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517" name="Line 17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25" name="Text Box 18"/>
            <p:cNvSpPr txBox="1">
              <a:spLocks noChangeArrowheads="1"/>
            </p:cNvSpPr>
            <p:nvPr/>
          </p:nvSpPr>
          <p:spPr bwMode="auto">
            <a:xfrm>
              <a:off x="2880" y="3169"/>
              <a:ext cx="624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Stairs to 2nd Floor</a:t>
              </a:r>
            </a:p>
          </p:txBody>
        </p:sp>
        <p:sp>
          <p:nvSpPr>
            <p:cNvPr id="13326" name="Line 19"/>
            <p:cNvSpPr>
              <a:spLocks noChangeShapeType="1"/>
            </p:cNvSpPr>
            <p:nvPr/>
          </p:nvSpPr>
          <p:spPr bwMode="auto">
            <a:xfrm flipV="1">
              <a:off x="3408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27" name="Group 20"/>
            <p:cNvGrpSpPr>
              <a:grpSpLocks/>
            </p:cNvGrpSpPr>
            <p:nvPr/>
          </p:nvGrpSpPr>
          <p:grpSpPr bwMode="auto">
            <a:xfrm flipH="1" flipV="1">
              <a:off x="3408" y="3216"/>
              <a:ext cx="192" cy="192"/>
              <a:chOff x="1827" y="2496"/>
              <a:chExt cx="93" cy="96"/>
            </a:xfrm>
          </p:grpSpPr>
          <p:sp>
            <p:nvSpPr>
              <p:cNvPr id="135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3515" name="Line 2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28" name="Line 23"/>
            <p:cNvSpPr>
              <a:spLocks noChangeShapeType="1"/>
            </p:cNvSpPr>
            <p:nvPr/>
          </p:nvSpPr>
          <p:spPr bwMode="auto">
            <a:xfrm>
              <a:off x="3408" y="2736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29" name="Line 24"/>
            <p:cNvSpPr>
              <a:spLocks noChangeShapeType="1"/>
            </p:cNvSpPr>
            <p:nvPr/>
          </p:nvSpPr>
          <p:spPr bwMode="auto">
            <a:xfrm flipV="1">
              <a:off x="3408" y="1824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30" name="Line 25"/>
            <p:cNvSpPr>
              <a:spLocks noChangeShapeType="1"/>
            </p:cNvSpPr>
            <p:nvPr/>
          </p:nvSpPr>
          <p:spPr bwMode="auto">
            <a:xfrm>
              <a:off x="2904" y="1824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31" name="Group 26"/>
            <p:cNvGrpSpPr>
              <a:grpSpLocks/>
            </p:cNvGrpSpPr>
            <p:nvPr/>
          </p:nvGrpSpPr>
          <p:grpSpPr bwMode="auto">
            <a:xfrm rot="-5400000">
              <a:off x="3024" y="1824"/>
              <a:ext cx="192" cy="192"/>
              <a:chOff x="1827" y="2496"/>
              <a:chExt cx="93" cy="96"/>
            </a:xfrm>
          </p:grpSpPr>
          <p:sp>
            <p:nvSpPr>
              <p:cNvPr id="135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513" name="Line 2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32" name="Group 29"/>
            <p:cNvGrpSpPr>
              <a:grpSpLocks/>
            </p:cNvGrpSpPr>
            <p:nvPr/>
          </p:nvGrpSpPr>
          <p:grpSpPr bwMode="auto">
            <a:xfrm flipH="1" flipV="1">
              <a:off x="3408" y="1968"/>
              <a:ext cx="192" cy="192"/>
              <a:chOff x="1827" y="2496"/>
              <a:chExt cx="93" cy="96"/>
            </a:xfrm>
          </p:grpSpPr>
          <p:sp>
            <p:nvSpPr>
              <p:cNvPr id="1351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3511" name="Line 3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33" name="Group 32"/>
            <p:cNvGrpSpPr>
              <a:grpSpLocks/>
            </p:cNvGrpSpPr>
            <p:nvPr/>
          </p:nvGrpSpPr>
          <p:grpSpPr bwMode="auto">
            <a:xfrm rot="-5400000">
              <a:off x="4056" y="1824"/>
              <a:ext cx="192" cy="192"/>
              <a:chOff x="1827" y="2496"/>
              <a:chExt cx="93" cy="96"/>
            </a:xfrm>
          </p:grpSpPr>
          <p:sp>
            <p:nvSpPr>
              <p:cNvPr id="1350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509" name="Line 3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34" name="Group 35"/>
            <p:cNvGrpSpPr>
              <a:grpSpLocks/>
            </p:cNvGrpSpPr>
            <p:nvPr/>
          </p:nvGrpSpPr>
          <p:grpSpPr bwMode="auto">
            <a:xfrm rot="-5400000">
              <a:off x="4080" y="2736"/>
              <a:ext cx="192" cy="192"/>
              <a:chOff x="1827" y="2496"/>
              <a:chExt cx="93" cy="96"/>
            </a:xfrm>
          </p:grpSpPr>
          <p:sp>
            <p:nvSpPr>
              <p:cNvPr id="1350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507" name="Line 3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35" name="Group 38"/>
            <p:cNvGrpSpPr>
              <a:grpSpLocks/>
            </p:cNvGrpSpPr>
            <p:nvPr/>
          </p:nvGrpSpPr>
          <p:grpSpPr bwMode="auto">
            <a:xfrm>
              <a:off x="4785" y="960"/>
              <a:ext cx="255" cy="296"/>
              <a:chOff x="2625" y="1346"/>
              <a:chExt cx="255" cy="296"/>
            </a:xfrm>
          </p:grpSpPr>
          <p:sp>
            <p:nvSpPr>
              <p:cNvPr id="13501" name="Rectangle 39"/>
              <p:cNvSpPr>
                <a:spLocks noChangeArrowheads="1"/>
              </p:cNvSpPr>
              <p:nvPr/>
            </p:nvSpPr>
            <p:spPr bwMode="auto">
              <a:xfrm rot="-5400000">
                <a:off x="2624" y="1362"/>
                <a:ext cx="272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3502" name="Group 40"/>
              <p:cNvGrpSpPr>
                <a:grpSpLocks/>
              </p:cNvGrpSpPr>
              <p:nvPr/>
            </p:nvGrpSpPr>
            <p:grpSpPr bwMode="auto">
              <a:xfrm rot="16200000" flipH="1">
                <a:off x="2788" y="1526"/>
                <a:ext cx="88" cy="96"/>
                <a:chOff x="1827" y="2496"/>
                <a:chExt cx="93" cy="96"/>
              </a:xfrm>
            </p:grpSpPr>
            <p:sp>
              <p:nvSpPr>
                <p:cNvPr id="1350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505" name="Line 42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503" name="Text Box 43"/>
              <p:cNvSpPr txBox="1">
                <a:spLocks noChangeArrowheads="1"/>
              </p:cNvSpPr>
              <p:nvPr/>
            </p:nvSpPr>
            <p:spPr bwMode="auto">
              <a:xfrm>
                <a:off x="2625" y="1398"/>
                <a:ext cx="24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3336" name="Text Box 44"/>
            <p:cNvSpPr txBox="1">
              <a:spLocks noChangeArrowheads="1"/>
            </p:cNvSpPr>
            <p:nvPr/>
          </p:nvSpPr>
          <p:spPr bwMode="auto">
            <a:xfrm>
              <a:off x="3912" y="307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3337" name="Text Box 45"/>
            <p:cNvSpPr txBox="1">
              <a:spLocks noChangeArrowheads="1"/>
            </p:cNvSpPr>
            <p:nvPr/>
          </p:nvSpPr>
          <p:spPr bwMode="auto">
            <a:xfrm>
              <a:off x="3576" y="1248"/>
              <a:ext cx="624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sp>
          <p:nvSpPr>
            <p:cNvPr id="13338" name="Text Box 46"/>
            <p:cNvSpPr txBox="1">
              <a:spLocks noChangeArrowheads="1"/>
            </p:cNvSpPr>
            <p:nvPr/>
          </p:nvSpPr>
          <p:spPr bwMode="auto">
            <a:xfrm>
              <a:off x="3912" y="2016"/>
              <a:ext cx="62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13339" name="Text Box 47"/>
            <p:cNvSpPr txBox="1">
              <a:spLocks noChangeArrowheads="1"/>
            </p:cNvSpPr>
            <p:nvPr/>
          </p:nvSpPr>
          <p:spPr bwMode="auto">
            <a:xfrm>
              <a:off x="2832" y="3408"/>
              <a:ext cx="624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Entryway</a:t>
              </a:r>
            </a:p>
          </p:txBody>
        </p:sp>
        <p:sp>
          <p:nvSpPr>
            <p:cNvPr id="13340" name="Line 48"/>
            <p:cNvSpPr>
              <a:spLocks noChangeShapeType="1"/>
            </p:cNvSpPr>
            <p:nvPr/>
          </p:nvSpPr>
          <p:spPr bwMode="auto">
            <a:xfrm flipH="1" flipV="1">
              <a:off x="2904" y="960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1" name="Line 49"/>
            <p:cNvSpPr>
              <a:spLocks noChangeShapeType="1"/>
            </p:cNvSpPr>
            <p:nvPr/>
          </p:nvSpPr>
          <p:spPr bwMode="auto">
            <a:xfrm flipH="1">
              <a:off x="1032" y="96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2" name="Line 50"/>
            <p:cNvSpPr>
              <a:spLocks noChangeShapeType="1"/>
            </p:cNvSpPr>
            <p:nvPr/>
          </p:nvSpPr>
          <p:spPr bwMode="auto">
            <a:xfrm flipH="1" flipV="1">
              <a:off x="768" y="182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43" name="Line 51"/>
            <p:cNvSpPr>
              <a:spLocks noChangeShapeType="1"/>
            </p:cNvSpPr>
            <p:nvPr/>
          </p:nvSpPr>
          <p:spPr bwMode="auto">
            <a:xfrm flipH="1">
              <a:off x="768" y="379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44" name="Group 52"/>
            <p:cNvGrpSpPr>
              <a:grpSpLocks/>
            </p:cNvGrpSpPr>
            <p:nvPr/>
          </p:nvGrpSpPr>
          <p:grpSpPr bwMode="auto">
            <a:xfrm rot="5400000" flipV="1">
              <a:off x="2640" y="3600"/>
              <a:ext cx="192" cy="192"/>
              <a:chOff x="1827" y="2496"/>
              <a:chExt cx="93" cy="96"/>
            </a:xfrm>
          </p:grpSpPr>
          <p:sp>
            <p:nvSpPr>
              <p:cNvPr id="13499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500" name="Line 5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5" name="Group 55"/>
            <p:cNvGrpSpPr>
              <a:grpSpLocks/>
            </p:cNvGrpSpPr>
            <p:nvPr/>
          </p:nvGrpSpPr>
          <p:grpSpPr bwMode="auto">
            <a:xfrm rot="-5400000">
              <a:off x="2424" y="960"/>
              <a:ext cx="192" cy="192"/>
              <a:chOff x="1827" y="2496"/>
              <a:chExt cx="93" cy="96"/>
            </a:xfrm>
          </p:grpSpPr>
          <p:sp>
            <p:nvSpPr>
              <p:cNvPr id="13497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498" name="Line 5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6" name="Group 58"/>
            <p:cNvGrpSpPr>
              <a:grpSpLocks/>
            </p:cNvGrpSpPr>
            <p:nvPr/>
          </p:nvGrpSpPr>
          <p:grpSpPr bwMode="auto">
            <a:xfrm flipH="1">
              <a:off x="1776" y="912"/>
              <a:ext cx="240" cy="96"/>
              <a:chOff x="2112" y="3600"/>
              <a:chExt cx="144" cy="96"/>
            </a:xfrm>
          </p:grpSpPr>
          <p:grpSp>
            <p:nvGrpSpPr>
              <p:cNvPr id="13493" name="Group 59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95" name="Line 6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96" name="Line 6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94" name="Line 62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7" name="Group 63"/>
            <p:cNvGrpSpPr>
              <a:grpSpLocks/>
            </p:cNvGrpSpPr>
            <p:nvPr/>
          </p:nvGrpSpPr>
          <p:grpSpPr bwMode="auto">
            <a:xfrm flipH="1">
              <a:off x="816" y="1752"/>
              <a:ext cx="120" cy="120"/>
              <a:chOff x="2112" y="3600"/>
              <a:chExt cx="144" cy="96"/>
            </a:xfrm>
          </p:grpSpPr>
          <p:grpSp>
            <p:nvGrpSpPr>
              <p:cNvPr id="13489" name="Group 64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91" name="Line 6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92" name="Line 6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90" name="Line 67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48" name="Group 68"/>
            <p:cNvGrpSpPr>
              <a:grpSpLocks/>
            </p:cNvGrpSpPr>
            <p:nvPr/>
          </p:nvGrpSpPr>
          <p:grpSpPr bwMode="auto">
            <a:xfrm flipH="1">
              <a:off x="2400" y="2592"/>
              <a:ext cx="120" cy="528"/>
              <a:chOff x="4560" y="3312"/>
              <a:chExt cx="144" cy="336"/>
            </a:xfrm>
          </p:grpSpPr>
          <p:sp>
            <p:nvSpPr>
              <p:cNvPr id="13482" name="Rectangle 69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3483" name="Line 70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84" name="Line 71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85" name="Line 72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86" name="Line 73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87" name="Line 74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88" name="Line 75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49" name="Text Box 76"/>
            <p:cNvSpPr txBox="1">
              <a:spLocks noChangeArrowheads="1"/>
            </p:cNvSpPr>
            <p:nvPr/>
          </p:nvSpPr>
          <p:spPr bwMode="auto">
            <a:xfrm flipH="1">
              <a:off x="2306" y="3169"/>
              <a:ext cx="624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Stairs to 2nd Floor</a:t>
              </a:r>
            </a:p>
          </p:txBody>
        </p:sp>
        <p:sp>
          <p:nvSpPr>
            <p:cNvPr id="13350" name="Line 77"/>
            <p:cNvSpPr>
              <a:spLocks noChangeShapeType="1"/>
            </p:cNvSpPr>
            <p:nvPr/>
          </p:nvSpPr>
          <p:spPr bwMode="auto">
            <a:xfrm flipH="1" flipV="1">
              <a:off x="2400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51" name="Group 78"/>
            <p:cNvGrpSpPr>
              <a:grpSpLocks/>
            </p:cNvGrpSpPr>
            <p:nvPr/>
          </p:nvGrpSpPr>
          <p:grpSpPr bwMode="auto">
            <a:xfrm flipV="1">
              <a:off x="2208" y="3216"/>
              <a:ext cx="192" cy="192"/>
              <a:chOff x="1827" y="2496"/>
              <a:chExt cx="93" cy="96"/>
            </a:xfrm>
          </p:grpSpPr>
          <p:sp>
            <p:nvSpPr>
              <p:cNvPr id="1348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3481" name="Line 8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52" name="Line 81"/>
            <p:cNvSpPr>
              <a:spLocks noChangeShapeType="1"/>
            </p:cNvSpPr>
            <p:nvPr/>
          </p:nvSpPr>
          <p:spPr bwMode="auto">
            <a:xfrm flipH="1">
              <a:off x="768" y="2736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53" name="Line 82"/>
            <p:cNvSpPr>
              <a:spLocks noChangeShapeType="1"/>
            </p:cNvSpPr>
            <p:nvPr/>
          </p:nvSpPr>
          <p:spPr bwMode="auto">
            <a:xfrm flipH="1" flipV="1">
              <a:off x="2400" y="1824"/>
              <a:ext cx="3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54" name="Group 83"/>
            <p:cNvGrpSpPr>
              <a:grpSpLocks/>
            </p:cNvGrpSpPr>
            <p:nvPr/>
          </p:nvGrpSpPr>
          <p:grpSpPr bwMode="auto">
            <a:xfrm rot="5400000" flipH="1">
              <a:off x="2592" y="1824"/>
              <a:ext cx="192" cy="192"/>
              <a:chOff x="1827" y="2496"/>
              <a:chExt cx="93" cy="96"/>
            </a:xfrm>
          </p:grpSpPr>
          <p:sp>
            <p:nvSpPr>
              <p:cNvPr id="13478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479" name="Line 8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55" name="Group 86"/>
            <p:cNvGrpSpPr>
              <a:grpSpLocks/>
            </p:cNvGrpSpPr>
            <p:nvPr/>
          </p:nvGrpSpPr>
          <p:grpSpPr bwMode="auto">
            <a:xfrm flipV="1">
              <a:off x="2208" y="1968"/>
              <a:ext cx="192" cy="192"/>
              <a:chOff x="1827" y="2496"/>
              <a:chExt cx="93" cy="96"/>
            </a:xfrm>
          </p:grpSpPr>
          <p:sp>
            <p:nvSpPr>
              <p:cNvPr id="1347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3477" name="Line 8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56" name="Group 89"/>
            <p:cNvGrpSpPr>
              <a:grpSpLocks/>
            </p:cNvGrpSpPr>
            <p:nvPr/>
          </p:nvGrpSpPr>
          <p:grpSpPr bwMode="auto">
            <a:xfrm rot="5400000" flipH="1">
              <a:off x="1584" y="1824"/>
              <a:ext cx="192" cy="192"/>
              <a:chOff x="1827" y="2496"/>
              <a:chExt cx="93" cy="96"/>
            </a:xfrm>
          </p:grpSpPr>
          <p:sp>
            <p:nvSpPr>
              <p:cNvPr id="1347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475" name="Line 9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57" name="Group 92"/>
            <p:cNvGrpSpPr>
              <a:grpSpLocks/>
            </p:cNvGrpSpPr>
            <p:nvPr/>
          </p:nvGrpSpPr>
          <p:grpSpPr bwMode="auto">
            <a:xfrm rot="5400000" flipH="1">
              <a:off x="1536" y="2736"/>
              <a:ext cx="192" cy="192"/>
              <a:chOff x="1827" y="2496"/>
              <a:chExt cx="93" cy="96"/>
            </a:xfrm>
          </p:grpSpPr>
          <p:sp>
            <p:nvSpPr>
              <p:cNvPr id="1347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473" name="Line 9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58" name="Group 95"/>
            <p:cNvGrpSpPr>
              <a:grpSpLocks/>
            </p:cNvGrpSpPr>
            <p:nvPr/>
          </p:nvGrpSpPr>
          <p:grpSpPr bwMode="auto">
            <a:xfrm flipH="1">
              <a:off x="1018" y="960"/>
              <a:ext cx="245" cy="296"/>
              <a:chOff x="2635" y="1346"/>
              <a:chExt cx="245" cy="296"/>
            </a:xfrm>
          </p:grpSpPr>
          <p:sp>
            <p:nvSpPr>
              <p:cNvPr id="13467" name="Rectangle 96"/>
              <p:cNvSpPr>
                <a:spLocks noChangeArrowheads="1"/>
              </p:cNvSpPr>
              <p:nvPr/>
            </p:nvSpPr>
            <p:spPr bwMode="auto">
              <a:xfrm rot="-5400000">
                <a:off x="2624" y="1362"/>
                <a:ext cx="272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3468" name="Group 97"/>
              <p:cNvGrpSpPr>
                <a:grpSpLocks/>
              </p:cNvGrpSpPr>
              <p:nvPr/>
            </p:nvGrpSpPr>
            <p:grpSpPr bwMode="auto">
              <a:xfrm rot="16200000" flipH="1">
                <a:off x="2788" y="1526"/>
                <a:ext cx="88" cy="96"/>
                <a:chOff x="1827" y="2496"/>
                <a:chExt cx="93" cy="96"/>
              </a:xfrm>
            </p:grpSpPr>
            <p:sp>
              <p:nvSpPr>
                <p:cNvPr id="1347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71" name="Line 99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69" name="Text Box 100"/>
              <p:cNvSpPr txBox="1">
                <a:spLocks noChangeArrowheads="1"/>
              </p:cNvSpPr>
              <p:nvPr/>
            </p:nvSpPr>
            <p:spPr bwMode="auto">
              <a:xfrm>
                <a:off x="2635" y="1398"/>
                <a:ext cx="24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sp>
          <p:nvSpPr>
            <p:cNvPr id="13359" name="Text Box 101"/>
            <p:cNvSpPr txBox="1">
              <a:spLocks noChangeArrowheads="1"/>
            </p:cNvSpPr>
            <p:nvPr/>
          </p:nvSpPr>
          <p:spPr bwMode="auto">
            <a:xfrm flipH="1">
              <a:off x="1273" y="307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Living Room</a:t>
              </a:r>
            </a:p>
          </p:txBody>
        </p:sp>
        <p:sp>
          <p:nvSpPr>
            <p:cNvPr id="13360" name="Text Box 102"/>
            <p:cNvSpPr txBox="1">
              <a:spLocks noChangeArrowheads="1"/>
            </p:cNvSpPr>
            <p:nvPr/>
          </p:nvSpPr>
          <p:spPr bwMode="auto">
            <a:xfrm flipH="1">
              <a:off x="1609" y="1248"/>
              <a:ext cx="624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Kitchen</a:t>
              </a:r>
            </a:p>
          </p:txBody>
        </p:sp>
        <p:sp>
          <p:nvSpPr>
            <p:cNvPr id="13361" name="Text Box 103"/>
            <p:cNvSpPr txBox="1">
              <a:spLocks noChangeArrowheads="1"/>
            </p:cNvSpPr>
            <p:nvPr/>
          </p:nvSpPr>
          <p:spPr bwMode="auto">
            <a:xfrm flipH="1">
              <a:off x="1298" y="2016"/>
              <a:ext cx="62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Dining Room</a:t>
              </a:r>
            </a:p>
          </p:txBody>
        </p:sp>
        <p:sp>
          <p:nvSpPr>
            <p:cNvPr id="13362" name="Text Box 104"/>
            <p:cNvSpPr txBox="1">
              <a:spLocks noChangeArrowheads="1"/>
            </p:cNvSpPr>
            <p:nvPr/>
          </p:nvSpPr>
          <p:spPr bwMode="auto">
            <a:xfrm flipH="1">
              <a:off x="2305" y="3408"/>
              <a:ext cx="624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Entryway</a:t>
              </a:r>
            </a:p>
          </p:txBody>
        </p:sp>
        <p:grpSp>
          <p:nvGrpSpPr>
            <p:cNvPr id="13363" name="Group 105"/>
            <p:cNvGrpSpPr>
              <a:grpSpLocks/>
            </p:cNvGrpSpPr>
            <p:nvPr/>
          </p:nvGrpSpPr>
          <p:grpSpPr bwMode="auto">
            <a:xfrm>
              <a:off x="1176" y="3744"/>
              <a:ext cx="336" cy="96"/>
              <a:chOff x="1176" y="3504"/>
              <a:chExt cx="336" cy="96"/>
            </a:xfrm>
          </p:grpSpPr>
          <p:grpSp>
            <p:nvGrpSpPr>
              <p:cNvPr id="13457" name="Group 106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3463" name="Group 107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65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6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64" name="Line 110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458" name="Group 111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3459" name="Group 112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61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62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60" name="Line 115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364" name="Group 116"/>
            <p:cNvGrpSpPr>
              <a:grpSpLocks/>
            </p:cNvGrpSpPr>
            <p:nvPr/>
          </p:nvGrpSpPr>
          <p:grpSpPr bwMode="auto">
            <a:xfrm flipH="1">
              <a:off x="4440" y="3744"/>
              <a:ext cx="168" cy="96"/>
              <a:chOff x="2112" y="3600"/>
              <a:chExt cx="144" cy="96"/>
            </a:xfrm>
          </p:grpSpPr>
          <p:grpSp>
            <p:nvGrpSpPr>
              <p:cNvPr id="13453" name="Group 117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55" name="Line 11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56" name="Line 11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54" name="Line 120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65" name="Group 121"/>
            <p:cNvGrpSpPr>
              <a:grpSpLocks/>
            </p:cNvGrpSpPr>
            <p:nvPr/>
          </p:nvGrpSpPr>
          <p:grpSpPr bwMode="auto">
            <a:xfrm flipH="1">
              <a:off x="4272" y="3744"/>
              <a:ext cx="168" cy="96"/>
              <a:chOff x="2112" y="3600"/>
              <a:chExt cx="144" cy="96"/>
            </a:xfrm>
          </p:grpSpPr>
          <p:grpSp>
            <p:nvGrpSpPr>
              <p:cNvPr id="13449" name="Group 122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51" name="Line 12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52" name="Line 12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50" name="Line 125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66" name="Group 126"/>
            <p:cNvGrpSpPr>
              <a:grpSpLocks/>
            </p:cNvGrpSpPr>
            <p:nvPr/>
          </p:nvGrpSpPr>
          <p:grpSpPr bwMode="auto">
            <a:xfrm rot="5400000" flipH="1">
              <a:off x="696" y="3096"/>
              <a:ext cx="168" cy="120"/>
              <a:chOff x="2112" y="3600"/>
              <a:chExt cx="144" cy="96"/>
            </a:xfrm>
          </p:grpSpPr>
          <p:grpSp>
            <p:nvGrpSpPr>
              <p:cNvPr id="13445" name="Group 127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47" name="Line 12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48" name="Line 12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46" name="Line 130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67" name="Group 131"/>
            <p:cNvGrpSpPr>
              <a:grpSpLocks/>
            </p:cNvGrpSpPr>
            <p:nvPr/>
          </p:nvGrpSpPr>
          <p:grpSpPr bwMode="auto">
            <a:xfrm rot="5400000" flipH="1">
              <a:off x="696" y="2184"/>
              <a:ext cx="168" cy="120"/>
              <a:chOff x="2112" y="3600"/>
              <a:chExt cx="144" cy="96"/>
            </a:xfrm>
          </p:grpSpPr>
          <p:grpSp>
            <p:nvGrpSpPr>
              <p:cNvPr id="13441" name="Group 132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43" name="Line 13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44" name="Line 13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42" name="Line 135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68" name="Group 136"/>
            <p:cNvGrpSpPr>
              <a:grpSpLocks/>
            </p:cNvGrpSpPr>
            <p:nvPr/>
          </p:nvGrpSpPr>
          <p:grpSpPr bwMode="auto">
            <a:xfrm rot="5400000">
              <a:off x="864" y="1440"/>
              <a:ext cx="288" cy="96"/>
              <a:chOff x="1176" y="3504"/>
              <a:chExt cx="336" cy="96"/>
            </a:xfrm>
          </p:grpSpPr>
          <p:grpSp>
            <p:nvGrpSpPr>
              <p:cNvPr id="13431" name="Group 137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3437" name="Group 138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39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40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38" name="Line 141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432" name="Group 142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3433" name="Group 143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35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36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34" name="Line 146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369" name="Group 147"/>
            <p:cNvGrpSpPr>
              <a:grpSpLocks/>
            </p:cNvGrpSpPr>
            <p:nvPr/>
          </p:nvGrpSpPr>
          <p:grpSpPr bwMode="auto">
            <a:xfrm flipH="1">
              <a:off x="3288" y="2592"/>
              <a:ext cx="120" cy="528"/>
              <a:chOff x="4560" y="3312"/>
              <a:chExt cx="144" cy="336"/>
            </a:xfrm>
          </p:grpSpPr>
          <p:sp>
            <p:nvSpPr>
              <p:cNvPr id="13424" name="Rectangle 148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3425" name="Line 149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6" name="Line 150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7" name="Line 151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8" name="Line 152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29" name="Line 153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430" name="Line 154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70" name="Line 155"/>
            <p:cNvSpPr>
              <a:spLocks noChangeShapeType="1"/>
            </p:cNvSpPr>
            <p:nvPr/>
          </p:nvSpPr>
          <p:spPr bwMode="auto">
            <a:xfrm flipV="1">
              <a:off x="1008" y="96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71" name="Line 156"/>
            <p:cNvSpPr>
              <a:spLocks noChangeShapeType="1"/>
            </p:cNvSpPr>
            <p:nvPr/>
          </p:nvSpPr>
          <p:spPr bwMode="auto">
            <a:xfrm flipV="1">
              <a:off x="5040" y="96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72" name="Group 157"/>
            <p:cNvGrpSpPr>
              <a:grpSpLocks/>
            </p:cNvGrpSpPr>
            <p:nvPr/>
          </p:nvGrpSpPr>
          <p:grpSpPr bwMode="auto">
            <a:xfrm rot="5400000" flipH="1">
              <a:off x="4968" y="3096"/>
              <a:ext cx="168" cy="120"/>
              <a:chOff x="2112" y="3600"/>
              <a:chExt cx="144" cy="96"/>
            </a:xfrm>
          </p:grpSpPr>
          <p:grpSp>
            <p:nvGrpSpPr>
              <p:cNvPr id="13420" name="Group 158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22" name="Line 15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23" name="Line 16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21" name="Line 161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73" name="Group 162"/>
            <p:cNvGrpSpPr>
              <a:grpSpLocks/>
            </p:cNvGrpSpPr>
            <p:nvPr/>
          </p:nvGrpSpPr>
          <p:grpSpPr bwMode="auto">
            <a:xfrm rot="5400000" flipH="1">
              <a:off x="4968" y="2184"/>
              <a:ext cx="168" cy="120"/>
              <a:chOff x="2112" y="3600"/>
              <a:chExt cx="144" cy="96"/>
            </a:xfrm>
          </p:grpSpPr>
          <p:grpSp>
            <p:nvGrpSpPr>
              <p:cNvPr id="13416" name="Group 163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18" name="Line 16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19" name="Line 16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17" name="Line 166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74" name="Line 167"/>
            <p:cNvSpPr>
              <a:spLocks noChangeShapeType="1"/>
            </p:cNvSpPr>
            <p:nvPr/>
          </p:nvSpPr>
          <p:spPr bwMode="auto">
            <a:xfrm flipV="1">
              <a:off x="1008" y="240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75" name="Line 168"/>
            <p:cNvSpPr>
              <a:spLocks noChangeShapeType="1"/>
            </p:cNvSpPr>
            <p:nvPr/>
          </p:nvSpPr>
          <p:spPr bwMode="auto">
            <a:xfrm flipV="1">
              <a:off x="2880" y="240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76" name="Line 169"/>
            <p:cNvSpPr>
              <a:spLocks noChangeShapeType="1"/>
            </p:cNvSpPr>
            <p:nvPr/>
          </p:nvSpPr>
          <p:spPr bwMode="auto">
            <a:xfrm flipH="1">
              <a:off x="1008" y="24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3377" name="Group 170"/>
            <p:cNvGrpSpPr>
              <a:grpSpLocks/>
            </p:cNvGrpSpPr>
            <p:nvPr/>
          </p:nvGrpSpPr>
          <p:grpSpPr bwMode="auto">
            <a:xfrm rot="5400000" flipH="1">
              <a:off x="1104" y="240"/>
              <a:ext cx="192" cy="192"/>
              <a:chOff x="1827" y="2496"/>
              <a:chExt cx="93" cy="96"/>
            </a:xfrm>
          </p:grpSpPr>
          <p:sp>
            <p:nvSpPr>
              <p:cNvPr id="1341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/>
              <a:lstStyle/>
              <a:p>
                <a:endParaRPr lang="en-US" dirty="0"/>
              </a:p>
            </p:txBody>
          </p:sp>
          <p:sp>
            <p:nvSpPr>
              <p:cNvPr id="13415" name="Line 17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78" name="Group 173"/>
            <p:cNvGrpSpPr>
              <a:grpSpLocks/>
            </p:cNvGrpSpPr>
            <p:nvPr/>
          </p:nvGrpSpPr>
          <p:grpSpPr bwMode="auto">
            <a:xfrm flipH="1">
              <a:off x="2448" y="192"/>
              <a:ext cx="120" cy="120"/>
              <a:chOff x="2112" y="3600"/>
              <a:chExt cx="144" cy="96"/>
            </a:xfrm>
          </p:grpSpPr>
          <p:grpSp>
            <p:nvGrpSpPr>
              <p:cNvPr id="13410" name="Group 174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12" name="Line 175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13" name="Line 176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11" name="Line 177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3379" name="Group 178"/>
            <p:cNvGrpSpPr>
              <a:grpSpLocks/>
            </p:cNvGrpSpPr>
            <p:nvPr/>
          </p:nvGrpSpPr>
          <p:grpSpPr bwMode="auto">
            <a:xfrm rot="5400000" flipH="1">
              <a:off x="936" y="456"/>
              <a:ext cx="144" cy="96"/>
              <a:chOff x="2112" y="3600"/>
              <a:chExt cx="144" cy="96"/>
            </a:xfrm>
          </p:grpSpPr>
          <p:grpSp>
            <p:nvGrpSpPr>
              <p:cNvPr id="13406" name="Group 179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3408" name="Line 180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409" name="Line 181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3407" name="Line 182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3380" name="Text Box 183"/>
            <p:cNvSpPr txBox="1">
              <a:spLocks noChangeArrowheads="1"/>
            </p:cNvSpPr>
            <p:nvPr/>
          </p:nvSpPr>
          <p:spPr bwMode="auto">
            <a:xfrm flipH="1">
              <a:off x="1633" y="480"/>
              <a:ext cx="624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Storage/ Laundry Area</a:t>
              </a:r>
            </a:p>
          </p:txBody>
        </p:sp>
        <p:grpSp>
          <p:nvGrpSpPr>
            <p:cNvPr id="13381" name="Group 184"/>
            <p:cNvGrpSpPr>
              <a:grpSpLocks/>
            </p:cNvGrpSpPr>
            <p:nvPr/>
          </p:nvGrpSpPr>
          <p:grpSpPr bwMode="auto">
            <a:xfrm rot="5400000">
              <a:off x="4896" y="1440"/>
              <a:ext cx="288" cy="96"/>
              <a:chOff x="1176" y="3504"/>
              <a:chExt cx="336" cy="96"/>
            </a:xfrm>
          </p:grpSpPr>
          <p:grpSp>
            <p:nvGrpSpPr>
              <p:cNvPr id="13396" name="Group 185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3402" name="Group 186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04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05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403" name="Line 189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3397" name="Group 190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3398" name="Group 191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3400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3401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3399" name="Line 194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3382" name="Line 195"/>
            <p:cNvSpPr>
              <a:spLocks noChangeShapeType="1"/>
            </p:cNvSpPr>
            <p:nvPr/>
          </p:nvSpPr>
          <p:spPr bwMode="auto">
            <a:xfrm>
              <a:off x="816" y="379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83" name="Line 196"/>
            <p:cNvSpPr>
              <a:spLocks noChangeShapeType="1"/>
            </p:cNvSpPr>
            <p:nvPr/>
          </p:nvSpPr>
          <p:spPr bwMode="auto">
            <a:xfrm>
              <a:off x="4992" y="379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84" name="Line 197"/>
            <p:cNvSpPr>
              <a:spLocks noChangeShapeType="1"/>
            </p:cNvSpPr>
            <p:nvPr/>
          </p:nvSpPr>
          <p:spPr bwMode="auto">
            <a:xfrm>
              <a:off x="816" y="4176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85" name="Text Box 198"/>
            <p:cNvSpPr txBox="1">
              <a:spLocks noChangeArrowheads="1"/>
            </p:cNvSpPr>
            <p:nvPr/>
          </p:nvSpPr>
          <p:spPr bwMode="auto">
            <a:xfrm flipH="1">
              <a:off x="1489" y="3936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Porch</a:t>
              </a:r>
            </a:p>
          </p:txBody>
        </p:sp>
        <p:sp>
          <p:nvSpPr>
            <p:cNvPr id="13386" name="Text Box 199"/>
            <p:cNvSpPr txBox="1">
              <a:spLocks noChangeArrowheads="1"/>
            </p:cNvSpPr>
            <p:nvPr/>
          </p:nvSpPr>
          <p:spPr bwMode="auto">
            <a:xfrm flipH="1">
              <a:off x="3602" y="3936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Covered Porch</a:t>
              </a:r>
            </a:p>
          </p:txBody>
        </p:sp>
        <p:sp>
          <p:nvSpPr>
            <p:cNvPr id="13387" name="Line 200"/>
            <p:cNvSpPr>
              <a:spLocks noChangeShapeType="1"/>
            </p:cNvSpPr>
            <p:nvPr/>
          </p:nvSpPr>
          <p:spPr bwMode="auto">
            <a:xfrm>
              <a:off x="2907" y="379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88" name="Line 201"/>
            <p:cNvSpPr>
              <a:spLocks noChangeShapeType="1"/>
            </p:cNvSpPr>
            <p:nvPr/>
          </p:nvSpPr>
          <p:spPr bwMode="auto">
            <a:xfrm flipV="1">
              <a:off x="5184" y="288"/>
              <a:ext cx="0" cy="4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89" name="Line 202"/>
            <p:cNvSpPr>
              <a:spLocks noChangeShapeType="1"/>
            </p:cNvSpPr>
            <p:nvPr/>
          </p:nvSpPr>
          <p:spPr bwMode="auto">
            <a:xfrm>
              <a:off x="5088" y="528"/>
              <a:ext cx="19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90" name="Text Box 203"/>
            <p:cNvSpPr txBox="1">
              <a:spLocks noChangeArrowheads="1"/>
            </p:cNvSpPr>
            <p:nvPr/>
          </p:nvSpPr>
          <p:spPr bwMode="auto">
            <a:xfrm>
              <a:off x="5040" y="144"/>
              <a:ext cx="288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N</a:t>
              </a:r>
            </a:p>
          </p:txBody>
        </p:sp>
        <p:sp>
          <p:nvSpPr>
            <p:cNvPr id="13391" name="Text Box 204"/>
            <p:cNvSpPr txBox="1">
              <a:spLocks noChangeArrowheads="1"/>
            </p:cNvSpPr>
            <p:nvPr/>
          </p:nvSpPr>
          <p:spPr bwMode="auto">
            <a:xfrm>
              <a:off x="0" y="3504"/>
              <a:ext cx="864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First Floor</a:t>
              </a:r>
            </a:p>
          </p:txBody>
        </p:sp>
        <p:sp>
          <p:nvSpPr>
            <p:cNvPr id="13392" name="Text Box 205"/>
            <p:cNvSpPr txBox="1">
              <a:spLocks noChangeArrowheads="1"/>
            </p:cNvSpPr>
            <p:nvPr/>
          </p:nvSpPr>
          <p:spPr bwMode="auto">
            <a:xfrm>
              <a:off x="2688" y="3888"/>
              <a:ext cx="489" cy="25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3393" name="Text Box 206"/>
            <p:cNvSpPr txBox="1">
              <a:spLocks noChangeArrowheads="1"/>
            </p:cNvSpPr>
            <p:nvPr/>
          </p:nvSpPr>
          <p:spPr bwMode="auto">
            <a:xfrm>
              <a:off x="144" y="1968"/>
              <a:ext cx="483" cy="2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3394" name="Text Box 207"/>
            <p:cNvSpPr txBox="1">
              <a:spLocks noChangeArrowheads="1"/>
            </p:cNvSpPr>
            <p:nvPr/>
          </p:nvSpPr>
          <p:spPr bwMode="auto">
            <a:xfrm>
              <a:off x="3024" y="432"/>
              <a:ext cx="489" cy="25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3395" name="Text Box 208"/>
            <p:cNvSpPr txBox="1">
              <a:spLocks noChangeArrowheads="1"/>
            </p:cNvSpPr>
            <p:nvPr/>
          </p:nvSpPr>
          <p:spPr bwMode="auto">
            <a:xfrm>
              <a:off x="5184" y="1872"/>
              <a:ext cx="490" cy="249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C1010CFA-2DEE-48AE-92D6-F074FAA43768}" type="slidenum">
              <a:rPr lang="en-US"/>
              <a:pPr>
                <a:defRPr/>
              </a:pPr>
              <a:t>72</a:t>
            </a:fld>
            <a:endParaRPr lang="en-US" dirty="0"/>
          </a:p>
        </p:txBody>
      </p:sp>
      <p:sp>
        <p:nvSpPr>
          <p:cNvPr id="14339" name="Rectangle 210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4340" name="Group 211"/>
          <p:cNvGrpSpPr>
            <a:grpSpLocks/>
          </p:cNvGrpSpPr>
          <p:nvPr/>
        </p:nvGrpSpPr>
        <p:grpSpPr bwMode="auto">
          <a:xfrm>
            <a:off x="0" y="304800"/>
            <a:ext cx="8950325" cy="5753100"/>
            <a:chOff x="0" y="528"/>
            <a:chExt cx="5638" cy="3624"/>
          </a:xfrm>
        </p:grpSpPr>
        <p:sp>
          <p:nvSpPr>
            <p:cNvPr id="14341" name="Line 2"/>
            <p:cNvSpPr>
              <a:spLocks noChangeShapeType="1"/>
            </p:cNvSpPr>
            <p:nvPr/>
          </p:nvSpPr>
          <p:spPr bwMode="auto">
            <a:xfrm flipV="1">
              <a:off x="2904" y="960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42" name="Line 3"/>
            <p:cNvSpPr>
              <a:spLocks noChangeShapeType="1"/>
            </p:cNvSpPr>
            <p:nvPr/>
          </p:nvSpPr>
          <p:spPr bwMode="auto">
            <a:xfrm>
              <a:off x="2904" y="96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43" name="Line 4"/>
            <p:cNvSpPr>
              <a:spLocks noChangeShapeType="1"/>
            </p:cNvSpPr>
            <p:nvPr/>
          </p:nvSpPr>
          <p:spPr bwMode="auto">
            <a:xfrm flipV="1">
              <a:off x="5040" y="182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44" name="Line 5"/>
            <p:cNvSpPr>
              <a:spLocks noChangeShapeType="1"/>
            </p:cNvSpPr>
            <p:nvPr/>
          </p:nvSpPr>
          <p:spPr bwMode="auto">
            <a:xfrm>
              <a:off x="2904" y="379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45" name="Group 6"/>
            <p:cNvGrpSpPr>
              <a:grpSpLocks/>
            </p:cNvGrpSpPr>
            <p:nvPr/>
          </p:nvGrpSpPr>
          <p:grpSpPr bwMode="auto">
            <a:xfrm>
              <a:off x="3792" y="912"/>
              <a:ext cx="240" cy="96"/>
              <a:chOff x="2112" y="3600"/>
              <a:chExt cx="144" cy="96"/>
            </a:xfrm>
          </p:grpSpPr>
          <p:grpSp>
            <p:nvGrpSpPr>
              <p:cNvPr id="14544" name="Group 7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546" name="Line 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47" name="Line 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545" name="Line 10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46" name="Text Box 11"/>
            <p:cNvSpPr txBox="1">
              <a:spLocks noChangeArrowheads="1"/>
            </p:cNvSpPr>
            <p:nvPr/>
          </p:nvSpPr>
          <p:spPr bwMode="auto">
            <a:xfrm>
              <a:off x="2880" y="3168"/>
              <a:ext cx="62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Stairs to Attic</a:t>
              </a:r>
            </a:p>
          </p:txBody>
        </p:sp>
        <p:sp>
          <p:nvSpPr>
            <p:cNvPr id="14347" name="Line 12"/>
            <p:cNvSpPr>
              <a:spLocks noChangeShapeType="1"/>
            </p:cNvSpPr>
            <p:nvPr/>
          </p:nvSpPr>
          <p:spPr bwMode="auto">
            <a:xfrm flipV="1">
              <a:off x="3408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48" name="Group 13"/>
            <p:cNvGrpSpPr>
              <a:grpSpLocks/>
            </p:cNvGrpSpPr>
            <p:nvPr/>
          </p:nvGrpSpPr>
          <p:grpSpPr bwMode="auto">
            <a:xfrm flipH="1" flipV="1">
              <a:off x="3408" y="3216"/>
              <a:ext cx="192" cy="192"/>
              <a:chOff x="1827" y="2496"/>
              <a:chExt cx="93" cy="96"/>
            </a:xfrm>
          </p:grpSpPr>
          <p:sp>
            <p:nvSpPr>
              <p:cNvPr id="1454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4543" name="Line 15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49" name="Line 16"/>
            <p:cNvSpPr>
              <a:spLocks noChangeShapeType="1"/>
            </p:cNvSpPr>
            <p:nvPr/>
          </p:nvSpPr>
          <p:spPr bwMode="auto">
            <a:xfrm>
              <a:off x="3408" y="2592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50" name="Line 17"/>
            <p:cNvSpPr>
              <a:spLocks noChangeShapeType="1"/>
            </p:cNvSpPr>
            <p:nvPr/>
          </p:nvSpPr>
          <p:spPr bwMode="auto">
            <a:xfrm flipV="1">
              <a:off x="3408" y="1824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51" name="Line 18"/>
            <p:cNvSpPr>
              <a:spLocks noChangeShapeType="1"/>
            </p:cNvSpPr>
            <p:nvPr/>
          </p:nvSpPr>
          <p:spPr bwMode="auto">
            <a:xfrm>
              <a:off x="2880" y="1824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52" name="Group 19"/>
            <p:cNvGrpSpPr>
              <a:grpSpLocks/>
            </p:cNvGrpSpPr>
            <p:nvPr/>
          </p:nvGrpSpPr>
          <p:grpSpPr bwMode="auto">
            <a:xfrm flipH="1" flipV="1">
              <a:off x="3408" y="1968"/>
              <a:ext cx="192" cy="192"/>
              <a:chOff x="1827" y="2496"/>
              <a:chExt cx="93" cy="96"/>
            </a:xfrm>
          </p:grpSpPr>
          <p:sp>
            <p:nvSpPr>
              <p:cNvPr id="14540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4541" name="Line 2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53" name="Line 22"/>
            <p:cNvSpPr>
              <a:spLocks noChangeShapeType="1"/>
            </p:cNvSpPr>
            <p:nvPr/>
          </p:nvSpPr>
          <p:spPr bwMode="auto">
            <a:xfrm flipH="1">
              <a:off x="1032" y="96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54" name="Line 23"/>
            <p:cNvSpPr>
              <a:spLocks noChangeShapeType="1"/>
            </p:cNvSpPr>
            <p:nvPr/>
          </p:nvSpPr>
          <p:spPr bwMode="auto">
            <a:xfrm flipH="1" flipV="1">
              <a:off x="768" y="182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55" name="Line 24"/>
            <p:cNvSpPr>
              <a:spLocks noChangeShapeType="1"/>
            </p:cNvSpPr>
            <p:nvPr/>
          </p:nvSpPr>
          <p:spPr bwMode="auto">
            <a:xfrm flipH="1">
              <a:off x="768" y="379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56" name="Group 25"/>
            <p:cNvGrpSpPr>
              <a:grpSpLocks/>
            </p:cNvGrpSpPr>
            <p:nvPr/>
          </p:nvGrpSpPr>
          <p:grpSpPr bwMode="auto">
            <a:xfrm flipH="1">
              <a:off x="1776" y="912"/>
              <a:ext cx="240" cy="96"/>
              <a:chOff x="2112" y="3600"/>
              <a:chExt cx="144" cy="96"/>
            </a:xfrm>
          </p:grpSpPr>
          <p:grpSp>
            <p:nvGrpSpPr>
              <p:cNvPr id="14536" name="Group 26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538" name="Line 2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39" name="Line 2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537" name="Line 29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57" name="Group 30"/>
            <p:cNvGrpSpPr>
              <a:grpSpLocks/>
            </p:cNvGrpSpPr>
            <p:nvPr/>
          </p:nvGrpSpPr>
          <p:grpSpPr bwMode="auto">
            <a:xfrm flipH="1">
              <a:off x="816" y="1752"/>
              <a:ext cx="120" cy="120"/>
              <a:chOff x="2112" y="3600"/>
              <a:chExt cx="144" cy="96"/>
            </a:xfrm>
          </p:grpSpPr>
          <p:grpSp>
            <p:nvGrpSpPr>
              <p:cNvPr id="14532" name="Group 31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534" name="Line 3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35" name="Line 3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533" name="Line 34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58" name="Group 35"/>
            <p:cNvGrpSpPr>
              <a:grpSpLocks/>
            </p:cNvGrpSpPr>
            <p:nvPr/>
          </p:nvGrpSpPr>
          <p:grpSpPr bwMode="auto">
            <a:xfrm flipH="1">
              <a:off x="2400" y="2592"/>
              <a:ext cx="120" cy="528"/>
              <a:chOff x="4560" y="3312"/>
              <a:chExt cx="144" cy="336"/>
            </a:xfrm>
          </p:grpSpPr>
          <p:sp>
            <p:nvSpPr>
              <p:cNvPr id="14525" name="Rectangle 36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4526" name="Line 37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27" name="Line 38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28" name="Line 39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29" name="Line 40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30" name="Line 41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531" name="Line 42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59" name="Text Box 43"/>
            <p:cNvSpPr txBox="1">
              <a:spLocks noChangeArrowheads="1"/>
            </p:cNvSpPr>
            <p:nvPr/>
          </p:nvSpPr>
          <p:spPr bwMode="auto">
            <a:xfrm flipH="1">
              <a:off x="2304" y="3168"/>
              <a:ext cx="62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Stairs to Attic</a:t>
              </a:r>
            </a:p>
          </p:txBody>
        </p:sp>
        <p:sp>
          <p:nvSpPr>
            <p:cNvPr id="14360" name="Line 44"/>
            <p:cNvSpPr>
              <a:spLocks noChangeShapeType="1"/>
            </p:cNvSpPr>
            <p:nvPr/>
          </p:nvSpPr>
          <p:spPr bwMode="auto">
            <a:xfrm flipH="1" flipV="1">
              <a:off x="2400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61" name="Group 45"/>
            <p:cNvGrpSpPr>
              <a:grpSpLocks/>
            </p:cNvGrpSpPr>
            <p:nvPr/>
          </p:nvGrpSpPr>
          <p:grpSpPr bwMode="auto">
            <a:xfrm flipV="1">
              <a:off x="2208" y="3216"/>
              <a:ext cx="192" cy="192"/>
              <a:chOff x="1827" y="2496"/>
              <a:chExt cx="93" cy="96"/>
            </a:xfrm>
          </p:grpSpPr>
          <p:sp>
            <p:nvSpPr>
              <p:cNvPr id="1452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4524" name="Line 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62" name="Line 48"/>
            <p:cNvSpPr>
              <a:spLocks noChangeShapeType="1"/>
            </p:cNvSpPr>
            <p:nvPr/>
          </p:nvSpPr>
          <p:spPr bwMode="auto">
            <a:xfrm flipH="1">
              <a:off x="768" y="2592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63" name="Line 49"/>
            <p:cNvSpPr>
              <a:spLocks noChangeShapeType="1"/>
            </p:cNvSpPr>
            <p:nvPr/>
          </p:nvSpPr>
          <p:spPr bwMode="auto">
            <a:xfrm flipH="1" flipV="1">
              <a:off x="2400" y="1824"/>
              <a:ext cx="3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64" name="Group 50"/>
            <p:cNvGrpSpPr>
              <a:grpSpLocks/>
            </p:cNvGrpSpPr>
            <p:nvPr/>
          </p:nvGrpSpPr>
          <p:grpSpPr bwMode="auto">
            <a:xfrm flipV="1">
              <a:off x="2208" y="1968"/>
              <a:ext cx="192" cy="192"/>
              <a:chOff x="1827" y="2496"/>
              <a:chExt cx="93" cy="96"/>
            </a:xfrm>
          </p:grpSpPr>
          <p:sp>
            <p:nvSpPr>
              <p:cNvPr id="14521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4522" name="Line 52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65" name="Text Box 53"/>
            <p:cNvSpPr txBox="1">
              <a:spLocks noChangeArrowheads="1"/>
            </p:cNvSpPr>
            <p:nvPr/>
          </p:nvSpPr>
          <p:spPr bwMode="auto">
            <a:xfrm flipH="1">
              <a:off x="1272" y="3072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grpSp>
          <p:nvGrpSpPr>
            <p:cNvPr id="14366" name="Group 54"/>
            <p:cNvGrpSpPr>
              <a:grpSpLocks/>
            </p:cNvGrpSpPr>
            <p:nvPr/>
          </p:nvGrpSpPr>
          <p:grpSpPr bwMode="auto">
            <a:xfrm>
              <a:off x="1176" y="3744"/>
              <a:ext cx="336" cy="96"/>
              <a:chOff x="1176" y="3504"/>
              <a:chExt cx="336" cy="96"/>
            </a:xfrm>
          </p:grpSpPr>
          <p:grpSp>
            <p:nvGrpSpPr>
              <p:cNvPr id="14511" name="Group 55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4517" name="Group 56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4519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520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4518" name="Line 59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512" name="Group 60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4513" name="Group 61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4515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516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4514" name="Line 64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367" name="Group 65"/>
            <p:cNvGrpSpPr>
              <a:grpSpLocks/>
            </p:cNvGrpSpPr>
            <p:nvPr/>
          </p:nvGrpSpPr>
          <p:grpSpPr bwMode="auto">
            <a:xfrm flipH="1">
              <a:off x="4440" y="3744"/>
              <a:ext cx="168" cy="96"/>
              <a:chOff x="2112" y="3600"/>
              <a:chExt cx="144" cy="96"/>
            </a:xfrm>
          </p:grpSpPr>
          <p:grpSp>
            <p:nvGrpSpPr>
              <p:cNvPr id="14507" name="Group 66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509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10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508" name="Line 69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68" name="Group 70"/>
            <p:cNvGrpSpPr>
              <a:grpSpLocks/>
            </p:cNvGrpSpPr>
            <p:nvPr/>
          </p:nvGrpSpPr>
          <p:grpSpPr bwMode="auto">
            <a:xfrm flipH="1">
              <a:off x="4272" y="3744"/>
              <a:ext cx="168" cy="96"/>
              <a:chOff x="2112" y="3600"/>
              <a:chExt cx="144" cy="96"/>
            </a:xfrm>
          </p:grpSpPr>
          <p:grpSp>
            <p:nvGrpSpPr>
              <p:cNvPr id="14503" name="Group 71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505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06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504" name="Line 74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69" name="Group 75"/>
            <p:cNvGrpSpPr>
              <a:grpSpLocks/>
            </p:cNvGrpSpPr>
            <p:nvPr/>
          </p:nvGrpSpPr>
          <p:grpSpPr bwMode="auto">
            <a:xfrm rot="5400000" flipH="1">
              <a:off x="696" y="3096"/>
              <a:ext cx="168" cy="120"/>
              <a:chOff x="2112" y="3600"/>
              <a:chExt cx="144" cy="96"/>
            </a:xfrm>
          </p:grpSpPr>
          <p:grpSp>
            <p:nvGrpSpPr>
              <p:cNvPr id="14499" name="Group 76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501" name="Line 7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502" name="Line 7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500" name="Line 79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70" name="Group 80"/>
            <p:cNvGrpSpPr>
              <a:grpSpLocks/>
            </p:cNvGrpSpPr>
            <p:nvPr/>
          </p:nvGrpSpPr>
          <p:grpSpPr bwMode="auto">
            <a:xfrm rot="5400000" flipH="1">
              <a:off x="696" y="2184"/>
              <a:ext cx="168" cy="120"/>
              <a:chOff x="2112" y="3600"/>
              <a:chExt cx="144" cy="96"/>
            </a:xfrm>
          </p:grpSpPr>
          <p:grpSp>
            <p:nvGrpSpPr>
              <p:cNvPr id="14495" name="Group 81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497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98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96" name="Line 84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71" name="Group 85"/>
            <p:cNvGrpSpPr>
              <a:grpSpLocks/>
            </p:cNvGrpSpPr>
            <p:nvPr/>
          </p:nvGrpSpPr>
          <p:grpSpPr bwMode="auto">
            <a:xfrm rot="5400000">
              <a:off x="864" y="1440"/>
              <a:ext cx="288" cy="96"/>
              <a:chOff x="1176" y="3504"/>
              <a:chExt cx="336" cy="96"/>
            </a:xfrm>
          </p:grpSpPr>
          <p:grpSp>
            <p:nvGrpSpPr>
              <p:cNvPr id="14485" name="Group 86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4491" name="Group 87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4493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494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4492" name="Line 90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486" name="Group 91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4487" name="Group 92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4489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490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4488" name="Line 95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372" name="Group 96"/>
            <p:cNvGrpSpPr>
              <a:grpSpLocks/>
            </p:cNvGrpSpPr>
            <p:nvPr/>
          </p:nvGrpSpPr>
          <p:grpSpPr bwMode="auto">
            <a:xfrm flipH="1">
              <a:off x="3288" y="2592"/>
              <a:ext cx="120" cy="528"/>
              <a:chOff x="4560" y="3312"/>
              <a:chExt cx="144" cy="336"/>
            </a:xfrm>
          </p:grpSpPr>
          <p:sp>
            <p:nvSpPr>
              <p:cNvPr id="14478" name="Rectangle 97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4479" name="Line 98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80" name="Line 99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81" name="Line 100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82" name="Line 101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83" name="Line 102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84" name="Line 103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73" name="Line 104"/>
            <p:cNvSpPr>
              <a:spLocks noChangeShapeType="1"/>
            </p:cNvSpPr>
            <p:nvPr/>
          </p:nvSpPr>
          <p:spPr bwMode="auto">
            <a:xfrm flipV="1">
              <a:off x="1008" y="96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74" name="Line 105"/>
            <p:cNvSpPr>
              <a:spLocks noChangeShapeType="1"/>
            </p:cNvSpPr>
            <p:nvPr/>
          </p:nvSpPr>
          <p:spPr bwMode="auto">
            <a:xfrm flipV="1">
              <a:off x="4800" y="96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75" name="Group 106"/>
            <p:cNvGrpSpPr>
              <a:grpSpLocks/>
            </p:cNvGrpSpPr>
            <p:nvPr/>
          </p:nvGrpSpPr>
          <p:grpSpPr bwMode="auto">
            <a:xfrm rot="5400000" flipH="1">
              <a:off x="4968" y="3096"/>
              <a:ext cx="168" cy="120"/>
              <a:chOff x="2112" y="3600"/>
              <a:chExt cx="144" cy="96"/>
            </a:xfrm>
          </p:grpSpPr>
          <p:grpSp>
            <p:nvGrpSpPr>
              <p:cNvPr id="14474" name="Group 107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476" name="Line 108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77" name="Line 109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75" name="Line 110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76" name="Group 111"/>
            <p:cNvGrpSpPr>
              <a:grpSpLocks/>
            </p:cNvGrpSpPr>
            <p:nvPr/>
          </p:nvGrpSpPr>
          <p:grpSpPr bwMode="auto">
            <a:xfrm rot="5400000" flipH="1">
              <a:off x="4968" y="2184"/>
              <a:ext cx="168" cy="120"/>
              <a:chOff x="2112" y="3600"/>
              <a:chExt cx="144" cy="96"/>
            </a:xfrm>
          </p:grpSpPr>
          <p:grpSp>
            <p:nvGrpSpPr>
              <p:cNvPr id="14470" name="Group 112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472" name="Line 113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73" name="Line 114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71" name="Line 115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77" name="Group 116"/>
            <p:cNvGrpSpPr>
              <a:grpSpLocks/>
            </p:cNvGrpSpPr>
            <p:nvPr/>
          </p:nvGrpSpPr>
          <p:grpSpPr bwMode="auto">
            <a:xfrm rot="5400000">
              <a:off x="4656" y="1440"/>
              <a:ext cx="288" cy="96"/>
              <a:chOff x="1176" y="3504"/>
              <a:chExt cx="336" cy="96"/>
            </a:xfrm>
          </p:grpSpPr>
          <p:grpSp>
            <p:nvGrpSpPr>
              <p:cNvPr id="14460" name="Group 117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4466" name="Group 118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4468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469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4467" name="Line 121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4461" name="Group 122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4462" name="Group 123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4464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465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4463" name="Line 126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378" name="Group 127"/>
            <p:cNvGrpSpPr>
              <a:grpSpLocks/>
            </p:cNvGrpSpPr>
            <p:nvPr/>
          </p:nvGrpSpPr>
          <p:grpSpPr bwMode="auto">
            <a:xfrm flipH="1">
              <a:off x="2544" y="3744"/>
              <a:ext cx="144" cy="96"/>
              <a:chOff x="2112" y="3600"/>
              <a:chExt cx="144" cy="96"/>
            </a:xfrm>
          </p:grpSpPr>
          <p:grpSp>
            <p:nvGrpSpPr>
              <p:cNvPr id="14456" name="Group 128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4458" name="Line 12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59" name="Line 13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57" name="Line 131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79" name="Line 132"/>
            <p:cNvSpPr>
              <a:spLocks noChangeShapeType="1"/>
            </p:cNvSpPr>
            <p:nvPr/>
          </p:nvSpPr>
          <p:spPr bwMode="auto">
            <a:xfrm flipH="1">
              <a:off x="768" y="182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80" name="Group 133"/>
            <p:cNvGrpSpPr>
              <a:grpSpLocks/>
            </p:cNvGrpSpPr>
            <p:nvPr/>
          </p:nvGrpSpPr>
          <p:grpSpPr bwMode="auto">
            <a:xfrm>
              <a:off x="2887" y="1296"/>
              <a:ext cx="288" cy="528"/>
              <a:chOff x="2625" y="1346"/>
              <a:chExt cx="255" cy="272"/>
            </a:xfrm>
          </p:grpSpPr>
          <p:sp>
            <p:nvSpPr>
              <p:cNvPr id="14451" name="Rectangle 134"/>
              <p:cNvSpPr>
                <a:spLocks noChangeArrowheads="1"/>
              </p:cNvSpPr>
              <p:nvPr/>
            </p:nvSpPr>
            <p:spPr bwMode="auto">
              <a:xfrm rot="-5400000">
                <a:off x="2624" y="1362"/>
                <a:ext cx="272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4452" name="Group 135"/>
              <p:cNvGrpSpPr>
                <a:grpSpLocks/>
              </p:cNvGrpSpPr>
              <p:nvPr/>
            </p:nvGrpSpPr>
            <p:grpSpPr bwMode="auto">
              <a:xfrm rot="16200000" flipH="1">
                <a:off x="2788" y="1526"/>
                <a:ext cx="88" cy="96"/>
                <a:chOff x="1827" y="2496"/>
                <a:chExt cx="93" cy="96"/>
              </a:xfrm>
            </p:grpSpPr>
            <p:sp>
              <p:nvSpPr>
                <p:cNvPr id="14454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55" name="Line 13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53" name="Text Box 138"/>
              <p:cNvSpPr txBox="1">
                <a:spLocks noChangeArrowheads="1"/>
              </p:cNvSpPr>
              <p:nvPr/>
            </p:nvSpPr>
            <p:spPr bwMode="auto">
              <a:xfrm>
                <a:off x="2625" y="1398"/>
                <a:ext cx="245" cy="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4381" name="Group 139"/>
            <p:cNvGrpSpPr>
              <a:grpSpLocks/>
            </p:cNvGrpSpPr>
            <p:nvPr/>
          </p:nvGrpSpPr>
          <p:grpSpPr bwMode="auto">
            <a:xfrm flipH="1">
              <a:off x="2633" y="1296"/>
              <a:ext cx="288" cy="528"/>
              <a:chOff x="2625" y="1346"/>
              <a:chExt cx="255" cy="272"/>
            </a:xfrm>
          </p:grpSpPr>
          <p:sp>
            <p:nvSpPr>
              <p:cNvPr id="14446" name="Rectangle 140"/>
              <p:cNvSpPr>
                <a:spLocks noChangeArrowheads="1"/>
              </p:cNvSpPr>
              <p:nvPr/>
            </p:nvSpPr>
            <p:spPr bwMode="auto">
              <a:xfrm rot="-5400000">
                <a:off x="2624" y="1362"/>
                <a:ext cx="272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 dirty="0"/>
              </a:p>
            </p:txBody>
          </p:sp>
          <p:grpSp>
            <p:nvGrpSpPr>
              <p:cNvPr id="14447" name="Group 141"/>
              <p:cNvGrpSpPr>
                <a:grpSpLocks/>
              </p:cNvGrpSpPr>
              <p:nvPr/>
            </p:nvGrpSpPr>
            <p:grpSpPr bwMode="auto">
              <a:xfrm rot="16200000" flipH="1">
                <a:off x="2788" y="1526"/>
                <a:ext cx="88" cy="96"/>
                <a:chOff x="1827" y="2496"/>
                <a:chExt cx="93" cy="96"/>
              </a:xfrm>
            </p:grpSpPr>
            <p:sp>
              <p:nvSpPr>
                <p:cNvPr id="14449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4450" name="Line 14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48" name="Text Box 144"/>
              <p:cNvSpPr txBox="1">
                <a:spLocks noChangeArrowheads="1"/>
              </p:cNvSpPr>
              <p:nvPr/>
            </p:nvSpPr>
            <p:spPr bwMode="auto">
              <a:xfrm>
                <a:off x="2625" y="1398"/>
                <a:ext cx="245" cy="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LAV</a:t>
                </a:r>
              </a:p>
            </p:txBody>
          </p:sp>
        </p:grpSp>
        <p:grpSp>
          <p:nvGrpSpPr>
            <p:cNvPr id="14382" name="Group 145"/>
            <p:cNvGrpSpPr>
              <a:grpSpLocks/>
            </p:cNvGrpSpPr>
            <p:nvPr/>
          </p:nvGrpSpPr>
          <p:grpSpPr bwMode="auto">
            <a:xfrm rot="5400000" flipV="1">
              <a:off x="2400" y="1632"/>
              <a:ext cx="192" cy="192"/>
              <a:chOff x="1827" y="2496"/>
              <a:chExt cx="93" cy="96"/>
            </a:xfrm>
          </p:grpSpPr>
          <p:sp>
            <p:nvSpPr>
              <p:cNvPr id="1444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45" name="Line 14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4383" name="Group 148"/>
            <p:cNvGrpSpPr>
              <a:grpSpLocks/>
            </p:cNvGrpSpPr>
            <p:nvPr/>
          </p:nvGrpSpPr>
          <p:grpSpPr bwMode="auto">
            <a:xfrm rot="-5400000" flipH="1" flipV="1">
              <a:off x="3168" y="1632"/>
              <a:ext cx="192" cy="192"/>
              <a:chOff x="1827" y="2496"/>
              <a:chExt cx="93" cy="96"/>
            </a:xfrm>
          </p:grpSpPr>
          <p:sp>
            <p:nvSpPr>
              <p:cNvPr id="1444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43" name="Line 150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84" name="Text Box 151"/>
            <p:cNvSpPr txBox="1">
              <a:spLocks noChangeArrowheads="1"/>
            </p:cNvSpPr>
            <p:nvPr/>
          </p:nvSpPr>
          <p:spPr bwMode="auto">
            <a:xfrm flipH="1">
              <a:off x="1296" y="2160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14385" name="Text Box 152"/>
            <p:cNvSpPr txBox="1">
              <a:spLocks noChangeArrowheads="1"/>
            </p:cNvSpPr>
            <p:nvPr/>
          </p:nvSpPr>
          <p:spPr bwMode="auto">
            <a:xfrm flipH="1">
              <a:off x="1584" y="1296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14386" name="Text Box 153"/>
            <p:cNvSpPr txBox="1">
              <a:spLocks noChangeArrowheads="1"/>
            </p:cNvSpPr>
            <p:nvPr/>
          </p:nvSpPr>
          <p:spPr bwMode="auto">
            <a:xfrm flipH="1">
              <a:off x="3600" y="1296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14387" name="Text Box 154"/>
            <p:cNvSpPr txBox="1">
              <a:spLocks noChangeArrowheads="1"/>
            </p:cNvSpPr>
            <p:nvPr/>
          </p:nvSpPr>
          <p:spPr bwMode="auto">
            <a:xfrm flipH="1">
              <a:off x="3936" y="2112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sp>
          <p:nvSpPr>
            <p:cNvPr id="14388" name="Text Box 155"/>
            <p:cNvSpPr txBox="1">
              <a:spLocks noChangeArrowheads="1"/>
            </p:cNvSpPr>
            <p:nvPr/>
          </p:nvSpPr>
          <p:spPr bwMode="auto">
            <a:xfrm flipH="1">
              <a:off x="3936" y="3120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grpSp>
          <p:nvGrpSpPr>
            <p:cNvPr id="14389" name="Group 156"/>
            <p:cNvGrpSpPr>
              <a:grpSpLocks/>
            </p:cNvGrpSpPr>
            <p:nvPr/>
          </p:nvGrpSpPr>
          <p:grpSpPr bwMode="auto">
            <a:xfrm>
              <a:off x="2756" y="960"/>
              <a:ext cx="576" cy="336"/>
              <a:chOff x="2756" y="960"/>
              <a:chExt cx="576" cy="336"/>
            </a:xfrm>
          </p:grpSpPr>
          <p:sp>
            <p:nvSpPr>
              <p:cNvPr id="14436" name="Line 157"/>
              <p:cNvSpPr>
                <a:spLocks noChangeShapeType="1"/>
              </p:cNvSpPr>
              <p:nvPr/>
            </p:nvSpPr>
            <p:spPr bwMode="auto">
              <a:xfrm rot="-5400000" flipH="1" flipV="1">
                <a:off x="3048" y="117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37" name="Line 158"/>
              <p:cNvSpPr>
                <a:spLocks noChangeShapeType="1"/>
              </p:cNvSpPr>
              <p:nvPr/>
            </p:nvSpPr>
            <p:spPr bwMode="auto">
              <a:xfrm rot="16200000" flipH="1">
                <a:off x="3000" y="112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438" name="Group 159"/>
              <p:cNvGrpSpPr>
                <a:grpSpLocks/>
              </p:cNvGrpSpPr>
              <p:nvPr/>
            </p:nvGrpSpPr>
            <p:grpSpPr bwMode="auto">
              <a:xfrm rot="10800000" flipH="1" flipV="1">
                <a:off x="3072" y="1008"/>
                <a:ext cx="96" cy="96"/>
                <a:chOff x="1827" y="2496"/>
                <a:chExt cx="93" cy="96"/>
              </a:xfrm>
            </p:grpSpPr>
            <p:sp>
              <p:nvSpPr>
                <p:cNvPr id="1444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14441" name="Line 161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39" name="Text Box 162"/>
              <p:cNvSpPr txBox="1">
                <a:spLocks noChangeArrowheads="1"/>
              </p:cNvSpPr>
              <p:nvPr/>
            </p:nvSpPr>
            <p:spPr bwMode="auto">
              <a:xfrm>
                <a:off x="2756" y="1065"/>
                <a:ext cx="576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Closet</a:t>
                </a:r>
              </a:p>
            </p:txBody>
          </p:sp>
        </p:grpSp>
        <p:sp>
          <p:nvSpPr>
            <p:cNvPr id="14390" name="Line 163"/>
            <p:cNvSpPr>
              <a:spLocks noChangeShapeType="1"/>
            </p:cNvSpPr>
            <p:nvPr/>
          </p:nvSpPr>
          <p:spPr bwMode="auto">
            <a:xfrm rot="16200000" flipH="1">
              <a:off x="2472" y="1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91" name="Group 164"/>
            <p:cNvGrpSpPr>
              <a:grpSpLocks/>
            </p:cNvGrpSpPr>
            <p:nvPr/>
          </p:nvGrpSpPr>
          <p:grpSpPr bwMode="auto">
            <a:xfrm rot="10800000" flipV="1">
              <a:off x="2640" y="1008"/>
              <a:ext cx="96" cy="96"/>
              <a:chOff x="1827" y="2496"/>
              <a:chExt cx="93" cy="96"/>
            </a:xfrm>
          </p:grpSpPr>
          <p:sp>
            <p:nvSpPr>
              <p:cNvPr id="1443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4435" name="Line 166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392" name="Text Box 167"/>
            <p:cNvSpPr txBox="1">
              <a:spLocks noChangeArrowheads="1"/>
            </p:cNvSpPr>
            <p:nvPr/>
          </p:nvSpPr>
          <p:spPr bwMode="auto">
            <a:xfrm>
              <a:off x="2496" y="1065"/>
              <a:ext cx="5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Closet</a:t>
              </a:r>
            </a:p>
          </p:txBody>
        </p:sp>
        <p:grpSp>
          <p:nvGrpSpPr>
            <p:cNvPr id="14393" name="Group 168"/>
            <p:cNvGrpSpPr>
              <a:grpSpLocks/>
            </p:cNvGrpSpPr>
            <p:nvPr/>
          </p:nvGrpSpPr>
          <p:grpSpPr bwMode="auto">
            <a:xfrm>
              <a:off x="597" y="2592"/>
              <a:ext cx="576" cy="336"/>
              <a:chOff x="2756" y="960"/>
              <a:chExt cx="576" cy="336"/>
            </a:xfrm>
          </p:grpSpPr>
          <p:sp>
            <p:nvSpPr>
              <p:cNvPr id="14428" name="Line 169"/>
              <p:cNvSpPr>
                <a:spLocks noChangeShapeType="1"/>
              </p:cNvSpPr>
              <p:nvPr/>
            </p:nvSpPr>
            <p:spPr bwMode="auto">
              <a:xfrm rot="-5400000" flipH="1" flipV="1">
                <a:off x="3048" y="117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29" name="Line 170"/>
              <p:cNvSpPr>
                <a:spLocks noChangeShapeType="1"/>
              </p:cNvSpPr>
              <p:nvPr/>
            </p:nvSpPr>
            <p:spPr bwMode="auto">
              <a:xfrm rot="16200000" flipH="1">
                <a:off x="3000" y="112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430" name="Group 171"/>
              <p:cNvGrpSpPr>
                <a:grpSpLocks/>
              </p:cNvGrpSpPr>
              <p:nvPr/>
            </p:nvGrpSpPr>
            <p:grpSpPr bwMode="auto">
              <a:xfrm rot="10800000" flipH="1" flipV="1">
                <a:off x="3072" y="1008"/>
                <a:ext cx="96" cy="96"/>
                <a:chOff x="1827" y="2496"/>
                <a:chExt cx="93" cy="96"/>
              </a:xfrm>
            </p:grpSpPr>
            <p:sp>
              <p:nvSpPr>
                <p:cNvPr id="1443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14433" name="Line 173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31" name="Text Box 174"/>
              <p:cNvSpPr txBox="1">
                <a:spLocks noChangeArrowheads="1"/>
              </p:cNvSpPr>
              <p:nvPr/>
            </p:nvSpPr>
            <p:spPr bwMode="auto">
              <a:xfrm>
                <a:off x="2756" y="1065"/>
                <a:ext cx="576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Closet</a:t>
                </a:r>
              </a:p>
            </p:txBody>
          </p:sp>
        </p:grpSp>
        <p:grpSp>
          <p:nvGrpSpPr>
            <p:cNvPr id="14394" name="Group 175"/>
            <p:cNvGrpSpPr>
              <a:grpSpLocks/>
            </p:cNvGrpSpPr>
            <p:nvPr/>
          </p:nvGrpSpPr>
          <p:grpSpPr bwMode="auto">
            <a:xfrm flipH="1">
              <a:off x="4629" y="2592"/>
              <a:ext cx="576" cy="336"/>
              <a:chOff x="2756" y="960"/>
              <a:chExt cx="576" cy="336"/>
            </a:xfrm>
          </p:grpSpPr>
          <p:sp>
            <p:nvSpPr>
              <p:cNvPr id="14422" name="Line 176"/>
              <p:cNvSpPr>
                <a:spLocks noChangeShapeType="1"/>
              </p:cNvSpPr>
              <p:nvPr/>
            </p:nvSpPr>
            <p:spPr bwMode="auto">
              <a:xfrm rot="-5400000" flipH="1" flipV="1">
                <a:off x="3048" y="117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23" name="Line 177"/>
              <p:cNvSpPr>
                <a:spLocks noChangeShapeType="1"/>
              </p:cNvSpPr>
              <p:nvPr/>
            </p:nvSpPr>
            <p:spPr bwMode="auto">
              <a:xfrm rot="16200000" flipH="1">
                <a:off x="3000" y="112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424" name="Group 178"/>
              <p:cNvGrpSpPr>
                <a:grpSpLocks/>
              </p:cNvGrpSpPr>
              <p:nvPr/>
            </p:nvGrpSpPr>
            <p:grpSpPr bwMode="auto">
              <a:xfrm rot="10800000" flipH="1" flipV="1">
                <a:off x="3072" y="1008"/>
                <a:ext cx="96" cy="96"/>
                <a:chOff x="1827" y="2496"/>
                <a:chExt cx="93" cy="96"/>
              </a:xfrm>
            </p:grpSpPr>
            <p:sp>
              <p:nvSpPr>
                <p:cNvPr id="1442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/>
                <a:p>
                  <a:endParaRPr lang="en-US" dirty="0"/>
                </a:p>
              </p:txBody>
            </p:sp>
            <p:sp>
              <p:nvSpPr>
                <p:cNvPr id="14427" name="Line 180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4425" name="Text Box 181"/>
              <p:cNvSpPr txBox="1">
                <a:spLocks noChangeArrowheads="1"/>
              </p:cNvSpPr>
              <p:nvPr/>
            </p:nvSpPr>
            <p:spPr bwMode="auto">
              <a:xfrm>
                <a:off x="2756" y="1065"/>
                <a:ext cx="576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Closet</a:t>
                </a:r>
              </a:p>
            </p:txBody>
          </p:sp>
        </p:grpSp>
        <p:grpSp>
          <p:nvGrpSpPr>
            <p:cNvPr id="14395" name="Group 182"/>
            <p:cNvGrpSpPr>
              <a:grpSpLocks/>
            </p:cNvGrpSpPr>
            <p:nvPr/>
          </p:nvGrpSpPr>
          <p:grpSpPr bwMode="auto">
            <a:xfrm>
              <a:off x="3408" y="2352"/>
              <a:ext cx="336" cy="246"/>
              <a:chOff x="3408" y="2358"/>
              <a:chExt cx="336" cy="240"/>
            </a:xfrm>
          </p:grpSpPr>
          <p:sp>
            <p:nvSpPr>
              <p:cNvPr id="14417" name="Line 183"/>
              <p:cNvSpPr>
                <a:spLocks noChangeShapeType="1"/>
              </p:cNvSpPr>
              <p:nvPr/>
            </p:nvSpPr>
            <p:spPr bwMode="auto">
              <a:xfrm rot="10800000" flipH="1" flipV="1">
                <a:off x="3744" y="235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18" name="Line 184"/>
              <p:cNvSpPr>
                <a:spLocks noChangeShapeType="1"/>
              </p:cNvSpPr>
              <p:nvPr/>
            </p:nvSpPr>
            <p:spPr bwMode="auto">
              <a:xfrm rot="10800000" flipH="1">
                <a:off x="3408" y="235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419" name="Group 185"/>
              <p:cNvGrpSpPr>
                <a:grpSpLocks/>
              </p:cNvGrpSpPr>
              <p:nvPr/>
            </p:nvGrpSpPr>
            <p:grpSpPr bwMode="auto">
              <a:xfrm rot="5400000" flipH="1" flipV="1">
                <a:off x="3456" y="2358"/>
                <a:ext cx="96" cy="96"/>
                <a:chOff x="1827" y="2496"/>
                <a:chExt cx="93" cy="96"/>
              </a:xfrm>
            </p:grpSpPr>
            <p:sp>
              <p:nvSpPr>
                <p:cNvPr id="14420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14421" name="Line 187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4396" name="Text Box 188"/>
            <p:cNvSpPr txBox="1">
              <a:spLocks noChangeArrowheads="1"/>
            </p:cNvSpPr>
            <p:nvPr/>
          </p:nvSpPr>
          <p:spPr bwMode="auto">
            <a:xfrm>
              <a:off x="3293" y="2414"/>
              <a:ext cx="5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Closet</a:t>
              </a:r>
            </a:p>
          </p:txBody>
        </p:sp>
        <p:sp>
          <p:nvSpPr>
            <p:cNvPr id="14397" name="Text Box 189"/>
            <p:cNvSpPr txBox="1">
              <a:spLocks noChangeArrowheads="1"/>
            </p:cNvSpPr>
            <p:nvPr/>
          </p:nvSpPr>
          <p:spPr bwMode="auto">
            <a:xfrm>
              <a:off x="1920" y="2400"/>
              <a:ext cx="5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Closet</a:t>
              </a:r>
            </a:p>
          </p:txBody>
        </p:sp>
        <p:grpSp>
          <p:nvGrpSpPr>
            <p:cNvPr id="14398" name="Group 190"/>
            <p:cNvGrpSpPr>
              <a:grpSpLocks/>
            </p:cNvGrpSpPr>
            <p:nvPr/>
          </p:nvGrpSpPr>
          <p:grpSpPr bwMode="auto">
            <a:xfrm flipH="1">
              <a:off x="2064" y="2352"/>
              <a:ext cx="336" cy="246"/>
              <a:chOff x="3408" y="2358"/>
              <a:chExt cx="336" cy="240"/>
            </a:xfrm>
          </p:grpSpPr>
          <p:sp>
            <p:nvSpPr>
              <p:cNvPr id="14412" name="Line 191"/>
              <p:cNvSpPr>
                <a:spLocks noChangeShapeType="1"/>
              </p:cNvSpPr>
              <p:nvPr/>
            </p:nvSpPr>
            <p:spPr bwMode="auto">
              <a:xfrm rot="10800000" flipH="1" flipV="1">
                <a:off x="3744" y="235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13" name="Line 192"/>
              <p:cNvSpPr>
                <a:spLocks noChangeShapeType="1"/>
              </p:cNvSpPr>
              <p:nvPr/>
            </p:nvSpPr>
            <p:spPr bwMode="auto">
              <a:xfrm rot="10800000" flipH="1">
                <a:off x="3408" y="235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414" name="Group 193"/>
              <p:cNvGrpSpPr>
                <a:grpSpLocks/>
              </p:cNvGrpSpPr>
              <p:nvPr/>
            </p:nvGrpSpPr>
            <p:grpSpPr bwMode="auto">
              <a:xfrm rot="5400000" flipH="1" flipV="1">
                <a:off x="3456" y="2358"/>
                <a:ext cx="96" cy="96"/>
                <a:chOff x="1827" y="2496"/>
                <a:chExt cx="93" cy="96"/>
              </a:xfrm>
            </p:grpSpPr>
            <p:sp>
              <p:nvSpPr>
                <p:cNvPr id="14415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/>
                <a:lstStyle/>
                <a:p>
                  <a:endParaRPr lang="en-US" dirty="0"/>
                </a:p>
              </p:txBody>
            </p:sp>
            <p:sp>
              <p:nvSpPr>
                <p:cNvPr id="14416" name="Line 19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4399" name="Group 196"/>
            <p:cNvGrpSpPr>
              <a:grpSpLocks/>
            </p:cNvGrpSpPr>
            <p:nvPr/>
          </p:nvGrpSpPr>
          <p:grpSpPr bwMode="auto">
            <a:xfrm flipH="1">
              <a:off x="600" y="1584"/>
              <a:ext cx="168" cy="768"/>
              <a:chOff x="4560" y="3312"/>
              <a:chExt cx="144" cy="336"/>
            </a:xfrm>
          </p:grpSpPr>
          <p:sp>
            <p:nvSpPr>
              <p:cNvPr id="14405" name="Rectangle 197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4406" name="Line 198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07" name="Line 199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08" name="Line 200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09" name="Line 201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10" name="Line 202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411" name="Line 203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400" name="Text Box 204"/>
            <p:cNvSpPr txBox="1">
              <a:spLocks noChangeArrowheads="1"/>
            </p:cNvSpPr>
            <p:nvPr/>
          </p:nvSpPr>
          <p:spPr bwMode="auto">
            <a:xfrm>
              <a:off x="0" y="3552"/>
              <a:ext cx="8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Second Floor</a:t>
              </a:r>
            </a:p>
          </p:txBody>
        </p:sp>
        <p:sp>
          <p:nvSpPr>
            <p:cNvPr id="14401" name="Text Box 205"/>
            <p:cNvSpPr txBox="1">
              <a:spLocks noChangeArrowheads="1"/>
            </p:cNvSpPr>
            <p:nvPr/>
          </p:nvSpPr>
          <p:spPr bwMode="auto">
            <a:xfrm>
              <a:off x="2688" y="393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4402" name="Text Box 206"/>
            <p:cNvSpPr txBox="1">
              <a:spLocks noChangeArrowheads="1"/>
            </p:cNvSpPr>
            <p:nvPr/>
          </p:nvSpPr>
          <p:spPr bwMode="auto">
            <a:xfrm>
              <a:off x="96" y="2208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4403" name="Text Box 207"/>
            <p:cNvSpPr txBox="1">
              <a:spLocks noChangeArrowheads="1"/>
            </p:cNvSpPr>
            <p:nvPr/>
          </p:nvSpPr>
          <p:spPr bwMode="auto">
            <a:xfrm>
              <a:off x="2688" y="528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4404" name="Text Box 208"/>
            <p:cNvSpPr txBox="1">
              <a:spLocks noChangeArrowheads="1"/>
            </p:cNvSpPr>
            <p:nvPr/>
          </p:nvSpPr>
          <p:spPr bwMode="auto">
            <a:xfrm>
              <a:off x="5184" y="225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4-</a:t>
            </a:r>
            <a:fld id="{5EE3CA0C-1C46-46AE-BDAC-43A5E66386D1}" type="slidenum">
              <a:rPr lang="en-US"/>
              <a:pPr>
                <a:defRPr/>
              </a:pPr>
              <a:t>73</a:t>
            </a:fld>
            <a:endParaRPr lang="en-US" dirty="0"/>
          </a:p>
        </p:txBody>
      </p:sp>
      <p:sp>
        <p:nvSpPr>
          <p:cNvPr id="15363" name="Rectangle 152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5364" name="Group 153"/>
          <p:cNvGrpSpPr>
            <a:grpSpLocks/>
          </p:cNvGrpSpPr>
          <p:nvPr/>
        </p:nvGrpSpPr>
        <p:grpSpPr bwMode="auto">
          <a:xfrm>
            <a:off x="0" y="228600"/>
            <a:ext cx="8874125" cy="5783263"/>
            <a:chOff x="0" y="509"/>
            <a:chExt cx="5590" cy="3643"/>
          </a:xfrm>
        </p:grpSpPr>
        <p:sp>
          <p:nvSpPr>
            <p:cNvPr id="15365" name="Line 2"/>
            <p:cNvSpPr>
              <a:spLocks noChangeShapeType="1"/>
            </p:cNvSpPr>
            <p:nvPr/>
          </p:nvSpPr>
          <p:spPr bwMode="auto">
            <a:xfrm flipV="1">
              <a:off x="2904" y="960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66" name="Line 3"/>
            <p:cNvSpPr>
              <a:spLocks noChangeShapeType="1"/>
            </p:cNvSpPr>
            <p:nvPr/>
          </p:nvSpPr>
          <p:spPr bwMode="auto">
            <a:xfrm>
              <a:off x="2904" y="96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67" name="Line 4"/>
            <p:cNvSpPr>
              <a:spLocks noChangeShapeType="1"/>
            </p:cNvSpPr>
            <p:nvPr/>
          </p:nvSpPr>
          <p:spPr bwMode="auto">
            <a:xfrm flipV="1">
              <a:off x="5040" y="182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68" name="Line 5"/>
            <p:cNvSpPr>
              <a:spLocks noChangeShapeType="1"/>
            </p:cNvSpPr>
            <p:nvPr/>
          </p:nvSpPr>
          <p:spPr bwMode="auto">
            <a:xfrm>
              <a:off x="2904" y="379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69" name="Line 6"/>
            <p:cNvSpPr>
              <a:spLocks noChangeShapeType="1"/>
            </p:cNvSpPr>
            <p:nvPr/>
          </p:nvSpPr>
          <p:spPr bwMode="auto">
            <a:xfrm flipV="1">
              <a:off x="3408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0" name="Line 7"/>
            <p:cNvSpPr>
              <a:spLocks noChangeShapeType="1"/>
            </p:cNvSpPr>
            <p:nvPr/>
          </p:nvSpPr>
          <p:spPr bwMode="auto">
            <a:xfrm flipV="1">
              <a:off x="3408" y="1824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1" name="Line 8"/>
            <p:cNvSpPr>
              <a:spLocks noChangeShapeType="1"/>
            </p:cNvSpPr>
            <p:nvPr/>
          </p:nvSpPr>
          <p:spPr bwMode="auto">
            <a:xfrm>
              <a:off x="2880" y="1824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5372" name="Group 9"/>
            <p:cNvGrpSpPr>
              <a:grpSpLocks/>
            </p:cNvGrpSpPr>
            <p:nvPr/>
          </p:nvGrpSpPr>
          <p:grpSpPr bwMode="auto">
            <a:xfrm flipH="1" flipV="1">
              <a:off x="3408" y="1968"/>
              <a:ext cx="192" cy="192"/>
              <a:chOff x="1827" y="2496"/>
              <a:chExt cx="93" cy="96"/>
            </a:xfrm>
          </p:grpSpPr>
          <p:sp>
            <p:nvSpPr>
              <p:cNvPr id="15512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5513" name="Line 1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373" name="Line 12"/>
            <p:cNvSpPr>
              <a:spLocks noChangeShapeType="1"/>
            </p:cNvSpPr>
            <p:nvPr/>
          </p:nvSpPr>
          <p:spPr bwMode="auto">
            <a:xfrm flipH="1">
              <a:off x="1032" y="960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4" name="Line 13"/>
            <p:cNvSpPr>
              <a:spLocks noChangeShapeType="1"/>
            </p:cNvSpPr>
            <p:nvPr/>
          </p:nvSpPr>
          <p:spPr bwMode="auto">
            <a:xfrm flipH="1" flipV="1">
              <a:off x="768" y="1824"/>
              <a:ext cx="0" cy="19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5" name="Line 14"/>
            <p:cNvSpPr>
              <a:spLocks noChangeShapeType="1"/>
            </p:cNvSpPr>
            <p:nvPr/>
          </p:nvSpPr>
          <p:spPr bwMode="auto">
            <a:xfrm flipH="1">
              <a:off x="768" y="3792"/>
              <a:ext cx="2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5376" name="Group 15"/>
            <p:cNvGrpSpPr>
              <a:grpSpLocks/>
            </p:cNvGrpSpPr>
            <p:nvPr/>
          </p:nvGrpSpPr>
          <p:grpSpPr bwMode="auto">
            <a:xfrm flipH="1">
              <a:off x="2400" y="2592"/>
              <a:ext cx="120" cy="528"/>
              <a:chOff x="4560" y="3312"/>
              <a:chExt cx="144" cy="336"/>
            </a:xfrm>
          </p:grpSpPr>
          <p:sp>
            <p:nvSpPr>
              <p:cNvPr id="15505" name="Rectangle 16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5506" name="Line 17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07" name="Line 18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08" name="Line 19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09" name="Line 20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10" name="Line 21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11" name="Line 22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377" name="Line 23"/>
            <p:cNvSpPr>
              <a:spLocks noChangeShapeType="1"/>
            </p:cNvSpPr>
            <p:nvPr/>
          </p:nvSpPr>
          <p:spPr bwMode="auto">
            <a:xfrm flipH="1" flipV="1">
              <a:off x="2400" y="2448"/>
              <a:ext cx="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78" name="Line 24"/>
            <p:cNvSpPr>
              <a:spLocks noChangeShapeType="1"/>
            </p:cNvSpPr>
            <p:nvPr/>
          </p:nvSpPr>
          <p:spPr bwMode="auto">
            <a:xfrm flipH="1" flipV="1">
              <a:off x="2400" y="1824"/>
              <a:ext cx="3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5379" name="Group 25"/>
            <p:cNvGrpSpPr>
              <a:grpSpLocks/>
            </p:cNvGrpSpPr>
            <p:nvPr/>
          </p:nvGrpSpPr>
          <p:grpSpPr bwMode="auto">
            <a:xfrm flipV="1">
              <a:off x="2208" y="1968"/>
              <a:ext cx="192" cy="192"/>
              <a:chOff x="1827" y="2496"/>
              <a:chExt cx="93" cy="96"/>
            </a:xfrm>
          </p:grpSpPr>
          <p:sp>
            <p:nvSpPr>
              <p:cNvPr id="15503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eaVert"/>
              <a:lstStyle/>
              <a:p>
                <a:endParaRPr lang="en-US" dirty="0"/>
              </a:p>
            </p:txBody>
          </p:sp>
          <p:sp>
            <p:nvSpPr>
              <p:cNvPr id="15504" name="Line 27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380" name="Text Box 28"/>
            <p:cNvSpPr txBox="1">
              <a:spLocks noChangeArrowheads="1"/>
            </p:cNvSpPr>
            <p:nvPr/>
          </p:nvSpPr>
          <p:spPr bwMode="auto">
            <a:xfrm flipH="1">
              <a:off x="1296" y="2544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grpSp>
          <p:nvGrpSpPr>
            <p:cNvPr id="15381" name="Group 29"/>
            <p:cNvGrpSpPr>
              <a:grpSpLocks/>
            </p:cNvGrpSpPr>
            <p:nvPr/>
          </p:nvGrpSpPr>
          <p:grpSpPr bwMode="auto">
            <a:xfrm flipH="1">
              <a:off x="4440" y="3744"/>
              <a:ext cx="168" cy="96"/>
              <a:chOff x="2112" y="3600"/>
              <a:chExt cx="144" cy="96"/>
            </a:xfrm>
          </p:grpSpPr>
          <p:grpSp>
            <p:nvGrpSpPr>
              <p:cNvPr id="15499" name="Group 30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501" name="Line 3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502" name="Line 3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500" name="Line 33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82" name="Group 34"/>
            <p:cNvGrpSpPr>
              <a:grpSpLocks/>
            </p:cNvGrpSpPr>
            <p:nvPr/>
          </p:nvGrpSpPr>
          <p:grpSpPr bwMode="auto">
            <a:xfrm flipH="1">
              <a:off x="4272" y="3744"/>
              <a:ext cx="168" cy="96"/>
              <a:chOff x="2112" y="3600"/>
              <a:chExt cx="144" cy="96"/>
            </a:xfrm>
          </p:grpSpPr>
          <p:grpSp>
            <p:nvGrpSpPr>
              <p:cNvPr id="15495" name="Group 35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97" name="Line 36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98" name="Line 37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96" name="Line 38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83" name="Group 39"/>
            <p:cNvGrpSpPr>
              <a:grpSpLocks/>
            </p:cNvGrpSpPr>
            <p:nvPr/>
          </p:nvGrpSpPr>
          <p:grpSpPr bwMode="auto">
            <a:xfrm rot="5400000" flipH="1">
              <a:off x="696" y="2376"/>
              <a:ext cx="168" cy="120"/>
              <a:chOff x="2112" y="3600"/>
              <a:chExt cx="144" cy="96"/>
            </a:xfrm>
          </p:grpSpPr>
          <p:grpSp>
            <p:nvGrpSpPr>
              <p:cNvPr id="15491" name="Group 40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93" name="Line 41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94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92" name="Line 43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84" name="Group 44"/>
            <p:cNvGrpSpPr>
              <a:grpSpLocks/>
            </p:cNvGrpSpPr>
            <p:nvPr/>
          </p:nvGrpSpPr>
          <p:grpSpPr bwMode="auto">
            <a:xfrm rot="5400000">
              <a:off x="864" y="1440"/>
              <a:ext cx="288" cy="96"/>
              <a:chOff x="1176" y="3504"/>
              <a:chExt cx="336" cy="96"/>
            </a:xfrm>
          </p:grpSpPr>
          <p:grpSp>
            <p:nvGrpSpPr>
              <p:cNvPr id="15481" name="Group 45"/>
              <p:cNvGrpSpPr>
                <a:grpSpLocks/>
              </p:cNvGrpSpPr>
              <p:nvPr/>
            </p:nvGrpSpPr>
            <p:grpSpPr bwMode="auto">
              <a:xfrm flipH="1">
                <a:off x="1344" y="3504"/>
                <a:ext cx="168" cy="96"/>
                <a:chOff x="2112" y="3600"/>
                <a:chExt cx="144" cy="96"/>
              </a:xfrm>
            </p:grpSpPr>
            <p:grpSp>
              <p:nvGrpSpPr>
                <p:cNvPr id="15487" name="Group 46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5489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5490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488" name="Line 49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15482" name="Group 50"/>
              <p:cNvGrpSpPr>
                <a:grpSpLocks/>
              </p:cNvGrpSpPr>
              <p:nvPr/>
            </p:nvGrpSpPr>
            <p:grpSpPr bwMode="auto">
              <a:xfrm flipH="1">
                <a:off x="1176" y="3504"/>
                <a:ext cx="168" cy="96"/>
                <a:chOff x="2112" y="3600"/>
                <a:chExt cx="144" cy="96"/>
              </a:xfrm>
            </p:grpSpPr>
            <p:grpSp>
              <p:nvGrpSpPr>
                <p:cNvPr id="15483" name="Group 51"/>
                <p:cNvGrpSpPr>
                  <a:grpSpLocks/>
                </p:cNvGrpSpPr>
                <p:nvPr/>
              </p:nvGrpSpPr>
              <p:grpSpPr bwMode="auto">
                <a:xfrm rot="10800000">
                  <a:off x="2112" y="3600"/>
                  <a:ext cx="144" cy="96"/>
                  <a:chOff x="3216" y="2736"/>
                  <a:chExt cx="336" cy="96"/>
                </a:xfrm>
              </p:grpSpPr>
              <p:sp>
                <p:nvSpPr>
                  <p:cNvPr id="1548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5486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3552" y="273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484" name="Line 54"/>
                <p:cNvSpPr>
                  <a:spLocks noChangeShapeType="1"/>
                </p:cNvSpPr>
                <p:nvPr/>
              </p:nvSpPr>
              <p:spPr bwMode="auto">
                <a:xfrm>
                  <a:off x="2112" y="3648"/>
                  <a:ext cx="144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5385" name="Group 55"/>
            <p:cNvGrpSpPr>
              <a:grpSpLocks/>
            </p:cNvGrpSpPr>
            <p:nvPr/>
          </p:nvGrpSpPr>
          <p:grpSpPr bwMode="auto">
            <a:xfrm flipH="1">
              <a:off x="3288" y="2592"/>
              <a:ext cx="120" cy="528"/>
              <a:chOff x="4560" y="3312"/>
              <a:chExt cx="144" cy="336"/>
            </a:xfrm>
          </p:grpSpPr>
          <p:sp>
            <p:nvSpPr>
              <p:cNvPr id="15474" name="Rectangle 56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5475" name="Line 57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76" name="Line 58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77" name="Line 59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78" name="Line 60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79" name="Line 61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80" name="Line 62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386" name="Line 63"/>
            <p:cNvSpPr>
              <a:spLocks noChangeShapeType="1"/>
            </p:cNvSpPr>
            <p:nvPr/>
          </p:nvSpPr>
          <p:spPr bwMode="auto">
            <a:xfrm flipV="1">
              <a:off x="1008" y="96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387" name="Line 64"/>
            <p:cNvSpPr>
              <a:spLocks noChangeShapeType="1"/>
            </p:cNvSpPr>
            <p:nvPr/>
          </p:nvSpPr>
          <p:spPr bwMode="auto">
            <a:xfrm flipV="1">
              <a:off x="4800" y="960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5388" name="Group 65"/>
            <p:cNvGrpSpPr>
              <a:grpSpLocks/>
            </p:cNvGrpSpPr>
            <p:nvPr/>
          </p:nvGrpSpPr>
          <p:grpSpPr bwMode="auto">
            <a:xfrm rot="5400000" flipH="1">
              <a:off x="4968" y="3120"/>
              <a:ext cx="168" cy="120"/>
              <a:chOff x="2112" y="3600"/>
              <a:chExt cx="144" cy="96"/>
            </a:xfrm>
          </p:grpSpPr>
          <p:grpSp>
            <p:nvGrpSpPr>
              <p:cNvPr id="15470" name="Group 66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72" name="Line 6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73" name="Line 6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71" name="Line 69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89" name="Group 70"/>
            <p:cNvGrpSpPr>
              <a:grpSpLocks/>
            </p:cNvGrpSpPr>
            <p:nvPr/>
          </p:nvGrpSpPr>
          <p:grpSpPr bwMode="auto">
            <a:xfrm rot="5400000" flipH="1">
              <a:off x="4968" y="2304"/>
              <a:ext cx="168" cy="120"/>
              <a:chOff x="2112" y="3600"/>
              <a:chExt cx="144" cy="96"/>
            </a:xfrm>
          </p:grpSpPr>
          <p:grpSp>
            <p:nvGrpSpPr>
              <p:cNvPr id="15466" name="Group 71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68" name="Line 7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69" name="Line 7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67" name="Line 74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90" name="Group 75"/>
            <p:cNvGrpSpPr>
              <a:grpSpLocks/>
            </p:cNvGrpSpPr>
            <p:nvPr/>
          </p:nvGrpSpPr>
          <p:grpSpPr bwMode="auto">
            <a:xfrm rot="5400000" flipH="1">
              <a:off x="4728" y="1512"/>
              <a:ext cx="144" cy="96"/>
              <a:chOff x="2112" y="3600"/>
              <a:chExt cx="144" cy="96"/>
            </a:xfrm>
          </p:grpSpPr>
          <p:grpSp>
            <p:nvGrpSpPr>
              <p:cNvPr id="15462" name="Group 76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64" name="Line 77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65" name="Line 78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63" name="Line 79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91" name="Group 80"/>
            <p:cNvGrpSpPr>
              <a:grpSpLocks/>
            </p:cNvGrpSpPr>
            <p:nvPr/>
          </p:nvGrpSpPr>
          <p:grpSpPr bwMode="auto">
            <a:xfrm flipH="1">
              <a:off x="2736" y="3744"/>
              <a:ext cx="144" cy="96"/>
              <a:chOff x="2112" y="3600"/>
              <a:chExt cx="144" cy="96"/>
            </a:xfrm>
          </p:grpSpPr>
          <p:grpSp>
            <p:nvGrpSpPr>
              <p:cNvPr id="15458" name="Group 81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60" name="Line 82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61" name="Line 83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59" name="Line 84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392" name="Line 85"/>
            <p:cNvSpPr>
              <a:spLocks noChangeShapeType="1"/>
            </p:cNvSpPr>
            <p:nvPr/>
          </p:nvSpPr>
          <p:spPr bwMode="auto">
            <a:xfrm flipH="1">
              <a:off x="768" y="1824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5393" name="Group 86"/>
            <p:cNvGrpSpPr>
              <a:grpSpLocks/>
            </p:cNvGrpSpPr>
            <p:nvPr/>
          </p:nvGrpSpPr>
          <p:grpSpPr bwMode="auto">
            <a:xfrm rot="5400000" flipV="1">
              <a:off x="2400" y="1632"/>
              <a:ext cx="192" cy="192"/>
              <a:chOff x="1827" y="2496"/>
              <a:chExt cx="93" cy="96"/>
            </a:xfrm>
          </p:grpSpPr>
          <p:sp>
            <p:nvSpPr>
              <p:cNvPr id="1545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57" name="Line 88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94" name="Group 89"/>
            <p:cNvGrpSpPr>
              <a:grpSpLocks/>
            </p:cNvGrpSpPr>
            <p:nvPr/>
          </p:nvGrpSpPr>
          <p:grpSpPr bwMode="auto">
            <a:xfrm rot="-5400000" flipH="1" flipV="1">
              <a:off x="3168" y="1632"/>
              <a:ext cx="192" cy="192"/>
              <a:chOff x="1827" y="2496"/>
              <a:chExt cx="93" cy="96"/>
            </a:xfrm>
          </p:grpSpPr>
          <p:sp>
            <p:nvSpPr>
              <p:cNvPr id="15454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55" name="Line 91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395" name="Text Box 92"/>
            <p:cNvSpPr txBox="1">
              <a:spLocks noChangeArrowheads="1"/>
            </p:cNvSpPr>
            <p:nvPr/>
          </p:nvSpPr>
          <p:spPr bwMode="auto">
            <a:xfrm flipH="1">
              <a:off x="3936" y="2544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Bedroom</a:t>
              </a:r>
            </a:p>
          </p:txBody>
        </p:sp>
        <p:grpSp>
          <p:nvGrpSpPr>
            <p:cNvPr id="15396" name="Group 93"/>
            <p:cNvGrpSpPr>
              <a:grpSpLocks/>
            </p:cNvGrpSpPr>
            <p:nvPr/>
          </p:nvGrpSpPr>
          <p:grpSpPr bwMode="auto">
            <a:xfrm>
              <a:off x="597" y="1824"/>
              <a:ext cx="576" cy="336"/>
              <a:chOff x="2756" y="960"/>
              <a:chExt cx="576" cy="336"/>
            </a:xfrm>
          </p:grpSpPr>
          <p:sp>
            <p:nvSpPr>
              <p:cNvPr id="15448" name="Line 94"/>
              <p:cNvSpPr>
                <a:spLocks noChangeShapeType="1"/>
              </p:cNvSpPr>
              <p:nvPr/>
            </p:nvSpPr>
            <p:spPr bwMode="auto">
              <a:xfrm rot="-5400000" flipH="1" flipV="1">
                <a:off x="3048" y="117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49" name="Line 95"/>
              <p:cNvSpPr>
                <a:spLocks noChangeShapeType="1"/>
              </p:cNvSpPr>
              <p:nvPr/>
            </p:nvSpPr>
            <p:spPr bwMode="auto">
              <a:xfrm rot="16200000" flipH="1">
                <a:off x="3000" y="112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5450" name="Group 96"/>
              <p:cNvGrpSpPr>
                <a:grpSpLocks/>
              </p:cNvGrpSpPr>
              <p:nvPr/>
            </p:nvGrpSpPr>
            <p:grpSpPr bwMode="auto">
              <a:xfrm rot="10800000" flipH="1" flipV="1">
                <a:off x="3072" y="1008"/>
                <a:ext cx="96" cy="96"/>
                <a:chOff x="1827" y="2496"/>
                <a:chExt cx="93" cy="96"/>
              </a:xfrm>
            </p:grpSpPr>
            <p:sp>
              <p:nvSpPr>
                <p:cNvPr id="15452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en-US" dirty="0"/>
                </a:p>
              </p:txBody>
            </p:sp>
            <p:sp>
              <p:nvSpPr>
                <p:cNvPr id="15453" name="Line 98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51" name="Text Box 99"/>
              <p:cNvSpPr txBox="1">
                <a:spLocks noChangeArrowheads="1"/>
              </p:cNvSpPr>
              <p:nvPr/>
            </p:nvSpPr>
            <p:spPr bwMode="auto">
              <a:xfrm>
                <a:off x="2756" y="1065"/>
                <a:ext cx="576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Closet</a:t>
                </a:r>
              </a:p>
            </p:txBody>
          </p:sp>
        </p:grpSp>
        <p:grpSp>
          <p:nvGrpSpPr>
            <p:cNvPr id="15397" name="Group 100"/>
            <p:cNvGrpSpPr>
              <a:grpSpLocks/>
            </p:cNvGrpSpPr>
            <p:nvPr/>
          </p:nvGrpSpPr>
          <p:grpSpPr bwMode="auto">
            <a:xfrm flipH="1">
              <a:off x="4608" y="1824"/>
              <a:ext cx="576" cy="336"/>
              <a:chOff x="2756" y="960"/>
              <a:chExt cx="576" cy="336"/>
            </a:xfrm>
          </p:grpSpPr>
          <p:sp>
            <p:nvSpPr>
              <p:cNvPr id="15442" name="Line 101"/>
              <p:cNvSpPr>
                <a:spLocks noChangeShapeType="1"/>
              </p:cNvSpPr>
              <p:nvPr/>
            </p:nvSpPr>
            <p:spPr bwMode="auto">
              <a:xfrm rot="-5400000" flipH="1" flipV="1">
                <a:off x="3048" y="117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43" name="Line 102"/>
              <p:cNvSpPr>
                <a:spLocks noChangeShapeType="1"/>
              </p:cNvSpPr>
              <p:nvPr/>
            </p:nvSpPr>
            <p:spPr bwMode="auto">
              <a:xfrm rot="16200000" flipH="1">
                <a:off x="3000" y="1128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5444" name="Group 103"/>
              <p:cNvGrpSpPr>
                <a:grpSpLocks/>
              </p:cNvGrpSpPr>
              <p:nvPr/>
            </p:nvGrpSpPr>
            <p:grpSpPr bwMode="auto">
              <a:xfrm rot="10800000" flipH="1" flipV="1">
                <a:off x="3072" y="1008"/>
                <a:ext cx="96" cy="96"/>
                <a:chOff x="1827" y="2496"/>
                <a:chExt cx="93" cy="96"/>
              </a:xfrm>
            </p:grpSpPr>
            <p:sp>
              <p:nvSpPr>
                <p:cNvPr id="15446" name="door"/>
                <p:cNvSpPr>
                  <a:spLocks noEditPoints="1" noChangeArrowheads="1"/>
                </p:cNvSpPr>
                <p:nvPr/>
              </p:nvSpPr>
              <p:spPr bwMode="auto">
                <a:xfrm rot="5400000" flipV="1">
                  <a:off x="1827" y="2496"/>
                  <a:ext cx="93" cy="9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2555 w 21600"/>
                    <a:gd name="T10" fmla="*/ 11148 h 21600"/>
                    <a:gd name="T11" fmla="*/ 13471 w 21600"/>
                    <a:gd name="T12" fmla="*/ 20206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>
                      <a:moveTo>
                        <a:pt x="21600" y="21600"/>
                      </a:moveTo>
                      <a:lnTo>
                        <a:pt x="6007" y="127"/>
                      </a:lnTo>
                      <a:lnTo>
                        <a:pt x="4665" y="2541"/>
                      </a:lnTo>
                      <a:lnTo>
                        <a:pt x="3579" y="5209"/>
                      </a:lnTo>
                      <a:lnTo>
                        <a:pt x="2492" y="8259"/>
                      </a:lnTo>
                      <a:lnTo>
                        <a:pt x="1598" y="11308"/>
                      </a:lnTo>
                      <a:lnTo>
                        <a:pt x="959" y="14739"/>
                      </a:lnTo>
                      <a:lnTo>
                        <a:pt x="383" y="18169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/>
                <a:p>
                  <a:endParaRPr lang="en-US" dirty="0"/>
                </a:p>
              </p:txBody>
            </p:sp>
            <p:sp>
              <p:nvSpPr>
                <p:cNvPr id="15447" name="Line 105"/>
                <p:cNvSpPr>
                  <a:spLocks noChangeShapeType="1"/>
                </p:cNvSpPr>
                <p:nvPr/>
              </p:nvSpPr>
              <p:spPr bwMode="auto">
                <a:xfrm>
                  <a:off x="1920" y="2496"/>
                  <a:ext cx="0" cy="96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45" name="Text Box 106"/>
              <p:cNvSpPr txBox="1">
                <a:spLocks noChangeArrowheads="1"/>
              </p:cNvSpPr>
              <p:nvPr/>
            </p:nvSpPr>
            <p:spPr bwMode="auto">
              <a:xfrm>
                <a:off x="2756" y="1065"/>
                <a:ext cx="576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800" b="1" dirty="0">
                    <a:latin typeface="Arial" charset="0"/>
                  </a:rPr>
                  <a:t>Closet</a:t>
                </a:r>
              </a:p>
            </p:txBody>
          </p:sp>
        </p:grpSp>
        <p:grpSp>
          <p:nvGrpSpPr>
            <p:cNvPr id="15398" name="Group 107"/>
            <p:cNvGrpSpPr>
              <a:grpSpLocks/>
            </p:cNvGrpSpPr>
            <p:nvPr/>
          </p:nvGrpSpPr>
          <p:grpSpPr bwMode="auto">
            <a:xfrm flipH="1">
              <a:off x="2928" y="3744"/>
              <a:ext cx="144" cy="96"/>
              <a:chOff x="2112" y="3600"/>
              <a:chExt cx="144" cy="96"/>
            </a:xfrm>
          </p:grpSpPr>
          <p:grpSp>
            <p:nvGrpSpPr>
              <p:cNvPr id="15438" name="Group 108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40" name="Line 10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41" name="Line 11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39" name="Line 111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399" name="Group 112"/>
            <p:cNvGrpSpPr>
              <a:grpSpLocks/>
            </p:cNvGrpSpPr>
            <p:nvPr/>
          </p:nvGrpSpPr>
          <p:grpSpPr bwMode="auto">
            <a:xfrm flipH="1">
              <a:off x="768" y="3120"/>
              <a:ext cx="192" cy="192"/>
              <a:chOff x="1827" y="2496"/>
              <a:chExt cx="93" cy="96"/>
            </a:xfrm>
          </p:grpSpPr>
          <p:sp>
            <p:nvSpPr>
              <p:cNvPr id="15436" name="door"/>
              <p:cNvSpPr>
                <a:spLocks noEditPoints="1" noChangeArrowheads="1"/>
              </p:cNvSpPr>
              <p:nvPr/>
            </p:nvSpPr>
            <p:spPr bwMode="auto">
              <a:xfrm rot="5400000" flipV="1">
                <a:off x="1827" y="2496"/>
                <a:ext cx="93" cy="9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2555 w 21600"/>
                  <a:gd name="T10" fmla="*/ 11148 h 21600"/>
                  <a:gd name="T11" fmla="*/ 13471 w 21600"/>
                  <a:gd name="T12" fmla="*/ 20206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>
                    <a:moveTo>
                      <a:pt x="21600" y="21600"/>
                    </a:moveTo>
                    <a:lnTo>
                      <a:pt x="6007" y="127"/>
                    </a:lnTo>
                    <a:lnTo>
                      <a:pt x="4665" y="2541"/>
                    </a:lnTo>
                    <a:lnTo>
                      <a:pt x="3579" y="5209"/>
                    </a:lnTo>
                    <a:lnTo>
                      <a:pt x="2492" y="8259"/>
                    </a:lnTo>
                    <a:lnTo>
                      <a:pt x="1598" y="11308"/>
                    </a:lnTo>
                    <a:lnTo>
                      <a:pt x="959" y="14739"/>
                    </a:lnTo>
                    <a:lnTo>
                      <a:pt x="383" y="18169"/>
                    </a:lnTo>
                    <a:lnTo>
                      <a:pt x="0" y="2160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endParaRPr lang="en-US" dirty="0"/>
              </a:p>
            </p:txBody>
          </p:sp>
          <p:sp>
            <p:nvSpPr>
              <p:cNvPr id="15437" name="Line 114"/>
              <p:cNvSpPr>
                <a:spLocks noChangeShapeType="1"/>
              </p:cNvSpPr>
              <p:nvPr/>
            </p:nvSpPr>
            <p:spPr bwMode="auto">
              <a:xfrm>
                <a:off x="1920" y="2496"/>
                <a:ext cx="0" cy="96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400" name="Text Box 115"/>
            <p:cNvSpPr txBox="1">
              <a:spLocks noChangeArrowheads="1"/>
            </p:cNvSpPr>
            <p:nvPr/>
          </p:nvSpPr>
          <p:spPr bwMode="auto">
            <a:xfrm>
              <a:off x="2880" y="3168"/>
              <a:ext cx="6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Stairs to 2nd Floor</a:t>
              </a:r>
            </a:p>
          </p:txBody>
        </p:sp>
        <p:sp>
          <p:nvSpPr>
            <p:cNvPr id="15401" name="Text Box 116"/>
            <p:cNvSpPr txBox="1">
              <a:spLocks noChangeArrowheads="1"/>
            </p:cNvSpPr>
            <p:nvPr/>
          </p:nvSpPr>
          <p:spPr bwMode="auto">
            <a:xfrm flipH="1">
              <a:off x="2304" y="3168"/>
              <a:ext cx="6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800" b="1" dirty="0">
                  <a:latin typeface="Arial" charset="0"/>
                </a:rPr>
                <a:t>Stairs to 2nd Floor</a:t>
              </a:r>
            </a:p>
          </p:txBody>
        </p:sp>
        <p:grpSp>
          <p:nvGrpSpPr>
            <p:cNvPr id="15402" name="Group 117"/>
            <p:cNvGrpSpPr>
              <a:grpSpLocks/>
            </p:cNvGrpSpPr>
            <p:nvPr/>
          </p:nvGrpSpPr>
          <p:grpSpPr bwMode="auto">
            <a:xfrm flipH="1">
              <a:off x="2736" y="912"/>
              <a:ext cx="144" cy="96"/>
              <a:chOff x="2112" y="3600"/>
              <a:chExt cx="144" cy="96"/>
            </a:xfrm>
          </p:grpSpPr>
          <p:grpSp>
            <p:nvGrpSpPr>
              <p:cNvPr id="15432" name="Group 118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34" name="Line 119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35" name="Line 120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33" name="Line 121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15403" name="Group 122"/>
            <p:cNvGrpSpPr>
              <a:grpSpLocks/>
            </p:cNvGrpSpPr>
            <p:nvPr/>
          </p:nvGrpSpPr>
          <p:grpSpPr bwMode="auto">
            <a:xfrm flipH="1">
              <a:off x="2928" y="912"/>
              <a:ext cx="144" cy="96"/>
              <a:chOff x="2112" y="3600"/>
              <a:chExt cx="144" cy="96"/>
            </a:xfrm>
          </p:grpSpPr>
          <p:grpSp>
            <p:nvGrpSpPr>
              <p:cNvPr id="15428" name="Group 123"/>
              <p:cNvGrpSpPr>
                <a:grpSpLocks/>
              </p:cNvGrpSpPr>
              <p:nvPr/>
            </p:nvGrpSpPr>
            <p:grpSpPr bwMode="auto">
              <a:xfrm rot="10800000">
                <a:off x="2112" y="3600"/>
                <a:ext cx="144" cy="96"/>
                <a:chOff x="3216" y="2736"/>
                <a:chExt cx="336" cy="96"/>
              </a:xfrm>
            </p:grpSpPr>
            <p:sp>
              <p:nvSpPr>
                <p:cNvPr id="15430" name="Line 124"/>
                <p:cNvSpPr>
                  <a:spLocks noChangeShapeType="1"/>
                </p:cNvSpPr>
                <p:nvPr/>
              </p:nvSpPr>
              <p:spPr bwMode="auto">
                <a:xfrm>
                  <a:off x="3216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5431" name="Line 125"/>
                <p:cNvSpPr>
                  <a:spLocks noChangeShapeType="1"/>
                </p:cNvSpPr>
                <p:nvPr/>
              </p:nvSpPr>
              <p:spPr bwMode="auto">
                <a:xfrm>
                  <a:off x="3552" y="273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15429" name="Line 126"/>
              <p:cNvSpPr>
                <a:spLocks noChangeShapeType="1"/>
              </p:cNvSpPr>
              <p:nvPr/>
            </p:nvSpPr>
            <p:spPr bwMode="auto">
              <a:xfrm>
                <a:off x="2112" y="3648"/>
                <a:ext cx="144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404" name="Text Box 127"/>
            <p:cNvSpPr txBox="1">
              <a:spLocks noChangeArrowheads="1"/>
            </p:cNvSpPr>
            <p:nvPr/>
          </p:nvSpPr>
          <p:spPr bwMode="auto">
            <a:xfrm flipH="1">
              <a:off x="3648" y="960"/>
              <a:ext cx="624" cy="830"/>
            </a:xfrm>
            <a:prstGeom prst="rect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Storage Room</a:t>
              </a:r>
            </a:p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charset="0"/>
                </a:rPr>
                <a:t>Fire Showing at Windows</a:t>
              </a:r>
            </a:p>
          </p:txBody>
        </p:sp>
        <p:sp>
          <p:nvSpPr>
            <p:cNvPr id="15405" name="Text Box 128"/>
            <p:cNvSpPr txBox="1">
              <a:spLocks noChangeArrowheads="1"/>
            </p:cNvSpPr>
            <p:nvPr/>
          </p:nvSpPr>
          <p:spPr bwMode="auto">
            <a:xfrm flipH="1">
              <a:off x="1584" y="1248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 b="1" dirty="0">
                  <a:latin typeface="Arial" charset="0"/>
                </a:rPr>
                <a:t>Storage</a:t>
              </a:r>
            </a:p>
          </p:txBody>
        </p:sp>
        <p:sp>
          <p:nvSpPr>
            <p:cNvPr id="15406" name="Rectangle 129"/>
            <p:cNvSpPr>
              <a:spLocks noChangeArrowheads="1"/>
            </p:cNvSpPr>
            <p:nvPr/>
          </p:nvSpPr>
          <p:spPr bwMode="auto">
            <a:xfrm flipH="1" flipV="1">
              <a:off x="600" y="2544"/>
              <a:ext cx="168" cy="7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 dirty="0"/>
            </a:p>
          </p:txBody>
        </p:sp>
        <p:sp>
          <p:nvSpPr>
            <p:cNvPr id="15407" name="Line 130"/>
            <p:cNvSpPr>
              <a:spLocks noChangeShapeType="1"/>
            </p:cNvSpPr>
            <p:nvPr/>
          </p:nvSpPr>
          <p:spPr bwMode="auto">
            <a:xfrm flipH="1" flipV="1">
              <a:off x="600" y="2873"/>
              <a:ext cx="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08" name="Line 131"/>
            <p:cNvSpPr>
              <a:spLocks noChangeShapeType="1"/>
            </p:cNvSpPr>
            <p:nvPr/>
          </p:nvSpPr>
          <p:spPr bwMode="auto">
            <a:xfrm flipH="1" flipV="1">
              <a:off x="600" y="2983"/>
              <a:ext cx="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09" name="Line 132"/>
            <p:cNvSpPr>
              <a:spLocks noChangeShapeType="1"/>
            </p:cNvSpPr>
            <p:nvPr/>
          </p:nvSpPr>
          <p:spPr bwMode="auto">
            <a:xfrm flipH="1" flipV="1">
              <a:off x="600" y="3093"/>
              <a:ext cx="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10" name="Line 133"/>
            <p:cNvSpPr>
              <a:spLocks noChangeShapeType="1"/>
            </p:cNvSpPr>
            <p:nvPr/>
          </p:nvSpPr>
          <p:spPr bwMode="auto">
            <a:xfrm flipH="1" flipV="1">
              <a:off x="600" y="2763"/>
              <a:ext cx="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11" name="Line 134"/>
            <p:cNvSpPr>
              <a:spLocks noChangeShapeType="1"/>
            </p:cNvSpPr>
            <p:nvPr/>
          </p:nvSpPr>
          <p:spPr bwMode="auto">
            <a:xfrm flipH="1" flipV="1">
              <a:off x="600" y="2654"/>
              <a:ext cx="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5412" name="Group 135"/>
            <p:cNvGrpSpPr>
              <a:grpSpLocks/>
            </p:cNvGrpSpPr>
            <p:nvPr/>
          </p:nvGrpSpPr>
          <p:grpSpPr bwMode="auto">
            <a:xfrm flipH="1">
              <a:off x="600" y="1584"/>
              <a:ext cx="168" cy="768"/>
              <a:chOff x="4560" y="3312"/>
              <a:chExt cx="144" cy="336"/>
            </a:xfrm>
          </p:grpSpPr>
          <p:sp>
            <p:nvSpPr>
              <p:cNvPr id="15421" name="Rectangle 136"/>
              <p:cNvSpPr>
                <a:spLocks noChangeArrowheads="1"/>
              </p:cNvSpPr>
              <p:nvPr/>
            </p:nvSpPr>
            <p:spPr bwMode="auto">
              <a:xfrm flipV="1">
                <a:off x="4560" y="3312"/>
                <a:ext cx="144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5422" name="Line 137"/>
              <p:cNvSpPr>
                <a:spLocks noChangeShapeType="1"/>
              </p:cNvSpPr>
              <p:nvPr/>
            </p:nvSpPr>
            <p:spPr bwMode="auto">
              <a:xfrm flipV="1">
                <a:off x="4560" y="3456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23" name="Line 138"/>
              <p:cNvSpPr>
                <a:spLocks noChangeShapeType="1"/>
              </p:cNvSpPr>
              <p:nvPr/>
            </p:nvSpPr>
            <p:spPr bwMode="auto">
              <a:xfrm flipV="1">
                <a:off x="4560" y="35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24" name="Line 139"/>
              <p:cNvSpPr>
                <a:spLocks noChangeShapeType="1"/>
              </p:cNvSpPr>
              <p:nvPr/>
            </p:nvSpPr>
            <p:spPr bwMode="auto">
              <a:xfrm flipV="1">
                <a:off x="4560" y="3552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25" name="Line 140"/>
              <p:cNvSpPr>
                <a:spLocks noChangeShapeType="1"/>
              </p:cNvSpPr>
              <p:nvPr/>
            </p:nvSpPr>
            <p:spPr bwMode="auto">
              <a:xfrm flipV="1">
                <a:off x="4560" y="360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26" name="Line 141"/>
              <p:cNvSpPr>
                <a:spLocks noChangeShapeType="1"/>
              </p:cNvSpPr>
              <p:nvPr/>
            </p:nvSpPr>
            <p:spPr bwMode="auto">
              <a:xfrm flipV="1">
                <a:off x="4560" y="340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27" name="Line 142"/>
              <p:cNvSpPr>
                <a:spLocks noChangeShapeType="1"/>
              </p:cNvSpPr>
              <p:nvPr/>
            </p:nvSpPr>
            <p:spPr bwMode="auto">
              <a:xfrm flipV="1">
                <a:off x="4560" y="33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5413" name="Line 143"/>
            <p:cNvSpPr>
              <a:spLocks noChangeShapeType="1"/>
            </p:cNvSpPr>
            <p:nvPr/>
          </p:nvSpPr>
          <p:spPr bwMode="auto">
            <a:xfrm>
              <a:off x="600" y="2352"/>
              <a:ext cx="1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14" name="Text Box 144"/>
            <p:cNvSpPr txBox="1">
              <a:spLocks noChangeArrowheads="1"/>
            </p:cNvSpPr>
            <p:nvPr/>
          </p:nvSpPr>
          <p:spPr bwMode="auto">
            <a:xfrm>
              <a:off x="0" y="3504"/>
              <a:ext cx="864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Attic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b="1" dirty="0">
                  <a:latin typeface="Arial" charset="0"/>
                </a:rPr>
                <a:t>3rd floor</a:t>
              </a:r>
            </a:p>
          </p:txBody>
        </p:sp>
        <p:sp>
          <p:nvSpPr>
            <p:cNvPr id="15415" name="Text Box 145"/>
            <p:cNvSpPr txBox="1">
              <a:spLocks noChangeArrowheads="1"/>
            </p:cNvSpPr>
            <p:nvPr/>
          </p:nvSpPr>
          <p:spPr bwMode="auto">
            <a:xfrm>
              <a:off x="2688" y="393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A</a:t>
              </a:r>
            </a:p>
          </p:txBody>
        </p:sp>
        <p:sp>
          <p:nvSpPr>
            <p:cNvPr id="15416" name="Text Box 146"/>
            <p:cNvSpPr txBox="1">
              <a:spLocks noChangeArrowheads="1"/>
            </p:cNvSpPr>
            <p:nvPr/>
          </p:nvSpPr>
          <p:spPr bwMode="auto">
            <a:xfrm>
              <a:off x="0" y="2448"/>
              <a:ext cx="448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B</a:t>
              </a:r>
            </a:p>
          </p:txBody>
        </p:sp>
        <p:sp>
          <p:nvSpPr>
            <p:cNvPr id="15417" name="Text Box 147"/>
            <p:cNvSpPr txBox="1">
              <a:spLocks noChangeArrowheads="1"/>
            </p:cNvSpPr>
            <p:nvPr/>
          </p:nvSpPr>
          <p:spPr bwMode="auto">
            <a:xfrm>
              <a:off x="2592" y="509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C</a:t>
              </a:r>
            </a:p>
          </p:txBody>
        </p:sp>
        <p:sp>
          <p:nvSpPr>
            <p:cNvPr id="15418" name="Text Box 148"/>
            <p:cNvSpPr txBox="1">
              <a:spLocks noChangeArrowheads="1"/>
            </p:cNvSpPr>
            <p:nvPr/>
          </p:nvSpPr>
          <p:spPr bwMode="auto">
            <a:xfrm>
              <a:off x="5136" y="2496"/>
              <a:ext cx="454" cy="216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Side D</a:t>
              </a:r>
            </a:p>
          </p:txBody>
        </p:sp>
        <p:sp>
          <p:nvSpPr>
            <p:cNvPr id="15419" name="Line 149"/>
            <p:cNvSpPr>
              <a:spLocks noChangeShapeType="1"/>
            </p:cNvSpPr>
            <p:nvPr/>
          </p:nvSpPr>
          <p:spPr bwMode="auto">
            <a:xfrm>
              <a:off x="4320" y="1584"/>
              <a:ext cx="43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420" name="Line 150"/>
            <p:cNvSpPr>
              <a:spLocks noChangeShapeType="1"/>
            </p:cNvSpPr>
            <p:nvPr/>
          </p:nvSpPr>
          <p:spPr bwMode="auto">
            <a:xfrm flipH="1" flipV="1">
              <a:off x="3072" y="1008"/>
              <a:ext cx="576" cy="62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193</Words>
  <Application>Microsoft Office PowerPoint</Application>
  <PresentationFormat>On-screen Show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RESIDENTIAL TYPE V  WOOD-FRAME EXERCISE #1 </vt:lpstr>
      <vt:lpstr>Side A</vt:lpstr>
      <vt:lpstr>Side B</vt:lpstr>
      <vt:lpstr>Side C</vt:lpstr>
      <vt:lpstr>Side 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Residential  Type 5  Balloon Frame Exercise # 1 </dc:title>
  <dc:creator>Phil </dc:creator>
  <cp:lastModifiedBy>tkelly12</cp:lastModifiedBy>
  <cp:revision>17</cp:revision>
  <cp:lastPrinted>2013-02-21T15:35:54Z</cp:lastPrinted>
  <dcterms:created xsi:type="dcterms:W3CDTF">2009-04-09T02:46:40Z</dcterms:created>
  <dcterms:modified xsi:type="dcterms:W3CDTF">2013-02-21T15:37:35Z</dcterms:modified>
</cp:coreProperties>
</file>